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1" r:id="rId5"/>
    <p:sldId id="259" r:id="rId6"/>
    <p:sldId id="315" r:id="rId7"/>
    <p:sldId id="311" r:id="rId8"/>
    <p:sldId id="309" r:id="rId9"/>
    <p:sldId id="310" r:id="rId10"/>
    <p:sldId id="296" r:id="rId11"/>
    <p:sldId id="307" r:id="rId12"/>
    <p:sldId id="308" r:id="rId13"/>
    <p:sldId id="312" r:id="rId14"/>
    <p:sldId id="313" r:id="rId15"/>
    <p:sldId id="334" r:id="rId16"/>
    <p:sldId id="306" r:id="rId17"/>
    <p:sldId id="314" r:id="rId18"/>
    <p:sldId id="316" r:id="rId19"/>
    <p:sldId id="317" r:id="rId20"/>
    <p:sldId id="318" r:id="rId21"/>
    <p:sldId id="319" r:id="rId22"/>
    <p:sldId id="331" r:id="rId23"/>
    <p:sldId id="260" r:id="rId24"/>
    <p:sldId id="263" r:id="rId25"/>
    <p:sldId id="262" r:id="rId26"/>
    <p:sldId id="320" r:id="rId27"/>
    <p:sldId id="321" r:id="rId28"/>
    <p:sldId id="322" r:id="rId29"/>
    <p:sldId id="323" r:id="rId30"/>
    <p:sldId id="324" r:id="rId31"/>
    <p:sldId id="297" r:id="rId32"/>
    <p:sldId id="298" r:id="rId33"/>
    <p:sldId id="325" r:id="rId34"/>
    <p:sldId id="326" r:id="rId35"/>
    <p:sldId id="333" r:id="rId36"/>
    <p:sldId id="264" r:id="rId37"/>
    <p:sldId id="265" r:id="rId38"/>
    <p:sldId id="267" r:id="rId39"/>
    <p:sldId id="268" r:id="rId40"/>
    <p:sldId id="269" r:id="rId41"/>
    <p:sldId id="272" r:id="rId42"/>
    <p:sldId id="304" r:id="rId43"/>
    <p:sldId id="291" r:id="rId44"/>
    <p:sldId id="290" r:id="rId45"/>
    <p:sldId id="347" r:id="rId46"/>
    <p:sldId id="271" r:id="rId47"/>
    <p:sldId id="274" r:id="rId48"/>
    <p:sldId id="275" r:id="rId49"/>
    <p:sldId id="279" r:id="rId50"/>
    <p:sldId id="332" r:id="rId51"/>
    <p:sldId id="280" r:id="rId52"/>
    <p:sldId id="281" r:id="rId53"/>
    <p:sldId id="282" r:id="rId54"/>
    <p:sldId id="284" r:id="rId55"/>
    <p:sldId id="335" r:id="rId56"/>
    <p:sldId id="293" r:id="rId57"/>
    <p:sldId id="292" r:id="rId58"/>
    <p:sldId id="294" r:id="rId59"/>
    <p:sldId id="287" r:id="rId60"/>
    <p:sldId id="336" r:id="rId61"/>
    <p:sldId id="337" r:id="rId62"/>
    <p:sldId id="348" r:id="rId63"/>
    <p:sldId id="346" r:id="rId64"/>
    <p:sldId id="338" r:id="rId65"/>
    <p:sldId id="341" r:id="rId66"/>
    <p:sldId id="340" r:id="rId67"/>
    <p:sldId id="344" r:id="rId68"/>
    <p:sldId id="329" r:id="rId69"/>
    <p:sldId id="345" r:id="rId70"/>
    <p:sldId id="328"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A130C9-F323-4A7E-AFF0-1DD9B064A87D}"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330429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A130C9-F323-4A7E-AFF0-1DD9B064A87D}"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413294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A130C9-F323-4A7E-AFF0-1DD9B064A87D}"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54D0B-36BB-4E44-BDD3-A0D133E3F66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6625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A130C9-F323-4A7E-AFF0-1DD9B064A87D}"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116834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A130C9-F323-4A7E-AFF0-1DD9B064A87D}"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54D0B-36BB-4E44-BDD3-A0D133E3F66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9154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A130C9-F323-4A7E-AFF0-1DD9B064A87D}"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74273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A130C9-F323-4A7E-AFF0-1DD9B064A87D}"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3289530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A130C9-F323-4A7E-AFF0-1DD9B064A87D}"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50075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A130C9-F323-4A7E-AFF0-1DD9B064A87D}"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384472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A130C9-F323-4A7E-AFF0-1DD9B064A87D}"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117148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A130C9-F323-4A7E-AFF0-1DD9B064A87D}"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266711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A130C9-F323-4A7E-AFF0-1DD9B064A87D}"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112379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A130C9-F323-4A7E-AFF0-1DD9B064A87D}"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212758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130C9-F323-4A7E-AFF0-1DD9B064A87D}"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44216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A130C9-F323-4A7E-AFF0-1DD9B064A87D}"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54D0B-36BB-4E44-BDD3-A0D133E3F66F}" type="slidenum">
              <a:rPr lang="en-US" smtClean="0"/>
              <a:t>‹#›</a:t>
            </a:fld>
            <a:endParaRPr lang="en-US"/>
          </a:p>
        </p:txBody>
      </p:sp>
    </p:spTree>
    <p:extLst>
      <p:ext uri="{BB962C8B-B14F-4D97-AF65-F5344CB8AC3E}">
        <p14:creationId xmlns:p14="http://schemas.microsoft.com/office/powerpoint/2010/main" val="39668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54D0B-36BB-4E44-BDD3-A0D133E3F66F}" type="slidenum">
              <a:rPr lang="en-US" smtClean="0"/>
              <a:t>‹#›</a:t>
            </a:fld>
            <a:endParaRPr lang="en-US"/>
          </a:p>
        </p:txBody>
      </p:sp>
      <p:sp>
        <p:nvSpPr>
          <p:cNvPr id="5" name="Date Placeholder 4"/>
          <p:cNvSpPr>
            <a:spLocks noGrp="1"/>
          </p:cNvSpPr>
          <p:nvPr>
            <p:ph type="dt" sz="half" idx="10"/>
          </p:nvPr>
        </p:nvSpPr>
        <p:spPr/>
        <p:txBody>
          <a:bodyPr/>
          <a:lstStyle/>
          <a:p>
            <a:fld id="{87A130C9-F323-4A7E-AFF0-1DD9B064A87D}" type="datetimeFigureOut">
              <a:rPr lang="en-US" smtClean="0"/>
              <a:t>11/8/2021</a:t>
            </a:fld>
            <a:endParaRPr lang="en-US"/>
          </a:p>
        </p:txBody>
      </p:sp>
    </p:spTree>
    <p:extLst>
      <p:ext uri="{BB962C8B-B14F-4D97-AF65-F5344CB8AC3E}">
        <p14:creationId xmlns:p14="http://schemas.microsoft.com/office/powerpoint/2010/main" val="1887830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A130C9-F323-4A7E-AFF0-1DD9B064A87D}" type="datetimeFigureOut">
              <a:rPr lang="en-US" smtClean="0"/>
              <a:t>11/8/2021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954D0B-36BB-4E44-BDD3-A0D133E3F66F}" type="slidenum">
              <a:rPr lang="en-US" smtClean="0"/>
              <a:t>‹#›</a:t>
            </a:fld>
            <a:endParaRPr lang="en-US"/>
          </a:p>
        </p:txBody>
      </p:sp>
    </p:spTree>
    <p:extLst>
      <p:ext uri="{BB962C8B-B14F-4D97-AF65-F5344CB8AC3E}">
        <p14:creationId xmlns:p14="http://schemas.microsoft.com/office/powerpoint/2010/main" val="8278907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ubmed.ncbi.nlm.nih.gov/637683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hejns.org/search?f_0=author&amp;q_0=A.+Mohandas" TargetMode="External"/><Relationship Id="rId2" Type="http://schemas.openxmlformats.org/officeDocument/2006/relationships/hyperlink" Target="https://thejns.org/view/journals/j-neurosurg/35/2/j-neurosurg.35.issue-2.xml" TargetMode="External"/><Relationship Id="rId1" Type="http://schemas.openxmlformats.org/officeDocument/2006/relationships/slideLayout" Target="../slideLayouts/slideLayout2.xml"/><Relationship Id="rId5" Type="http://schemas.openxmlformats.org/officeDocument/2006/relationships/hyperlink" Target="https://thejns.org/search?f_0=author&amp;q_0=Shelley+N.+Chou" TargetMode="External"/><Relationship Id="rId4" Type="http://schemas.openxmlformats.org/officeDocument/2006/relationships/hyperlink" Target="https://thejns.org/view/journals/j-neurosurg/35/2/article-p211.xml#affiliation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 Moshe Tendler </a:t>
            </a:r>
            <a:r>
              <a:rPr lang="en-US" dirty="0" err="1"/>
              <a:t>z’tl</a:t>
            </a:r>
            <a:r>
              <a:rPr lang="en-US" dirty="0"/>
              <a:t> and the Halachic Definition of Death</a:t>
            </a:r>
          </a:p>
        </p:txBody>
      </p:sp>
      <p:sp>
        <p:nvSpPr>
          <p:cNvPr id="3" name="Subtitle 2"/>
          <p:cNvSpPr>
            <a:spLocks noGrp="1"/>
          </p:cNvSpPr>
          <p:nvPr>
            <p:ph type="subTitle" idx="1"/>
          </p:nvPr>
        </p:nvSpPr>
        <p:spPr/>
        <p:txBody>
          <a:bodyPr/>
          <a:lstStyle/>
          <a:p>
            <a:r>
              <a:rPr lang="en-US" dirty="0"/>
              <a:t>Noam Stadlan, MD MS(bioethics)</a:t>
            </a:r>
          </a:p>
        </p:txBody>
      </p:sp>
    </p:spTree>
    <p:extLst>
      <p:ext uri="{BB962C8B-B14F-4D97-AF65-F5344CB8AC3E}">
        <p14:creationId xmlns:p14="http://schemas.microsoft.com/office/powerpoint/2010/main" val="1204655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Modern context- theoretical versus practical</a:t>
            </a:r>
          </a:p>
        </p:txBody>
      </p:sp>
      <p:sp>
        <p:nvSpPr>
          <p:cNvPr id="3" name="Content Placeholder 2"/>
          <p:cNvSpPr>
            <a:spLocks noGrp="1"/>
          </p:cNvSpPr>
          <p:nvPr>
            <p:ph idx="1"/>
          </p:nvPr>
        </p:nvSpPr>
        <p:spPr/>
        <p:txBody>
          <a:bodyPr/>
          <a:lstStyle/>
          <a:p>
            <a:r>
              <a:rPr lang="en-US" dirty="0"/>
              <a:t>Fred Rosner “Definition of Death in Jewish Law. Tradition Fall 1969 10:4  </a:t>
            </a:r>
          </a:p>
          <a:p>
            <a:r>
              <a:rPr lang="en-US" dirty="0"/>
              <a:t>“Most Talmudic and post Talmudic Sages agree that the absence of spontaneous respiration is the only sign needed to ascertain death.”</a:t>
            </a:r>
          </a:p>
          <a:p>
            <a:r>
              <a:rPr lang="en-US" dirty="0"/>
              <a:t>R. Weiss, R Waldenberg and others addressing Heart Transplantation- require the cessation of heart and respiratory function</a:t>
            </a:r>
          </a:p>
        </p:txBody>
      </p:sp>
    </p:spTree>
    <p:extLst>
      <p:ext uri="{BB962C8B-B14F-4D97-AF65-F5344CB8AC3E}">
        <p14:creationId xmlns:p14="http://schemas.microsoft.com/office/powerpoint/2010/main" val="156267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Harvard Criteria</a:t>
            </a:r>
          </a:p>
        </p:txBody>
      </p:sp>
      <p:sp>
        <p:nvSpPr>
          <p:cNvPr id="3" name="Content Placeholder 2"/>
          <p:cNvSpPr>
            <a:spLocks noGrp="1"/>
          </p:cNvSpPr>
          <p:nvPr>
            <p:ph idx="1"/>
          </p:nvPr>
        </p:nvSpPr>
        <p:spPr/>
        <p:txBody>
          <a:bodyPr/>
          <a:lstStyle/>
          <a:p>
            <a:r>
              <a:rPr lang="en-US" dirty="0">
                <a:hlinkClick r:id="rId2"/>
              </a:rPr>
              <a:t>A definition of irreversible coma. Report of the Ad Hoc Committee of the Harvard Medical School to examine the definition of brain death.</a:t>
            </a:r>
            <a:r>
              <a:rPr lang="en-US" dirty="0"/>
              <a:t>[No authors listed]JAMA. 1984 Aug 3;252(5):677-9.</a:t>
            </a:r>
          </a:p>
          <a:p>
            <a:r>
              <a:rPr lang="en-US" dirty="0"/>
              <a:t>Dependent on current technology</a:t>
            </a:r>
          </a:p>
          <a:p>
            <a:r>
              <a:rPr lang="en-US" dirty="0"/>
              <a:t>Whole brain concept, tested only the brainstem</a:t>
            </a:r>
          </a:p>
          <a:p>
            <a:r>
              <a:rPr lang="en-US" dirty="0"/>
              <a:t>Tests available- EEG, angiogram, nuclear medicine tests</a:t>
            </a:r>
          </a:p>
          <a:p>
            <a:r>
              <a:rPr lang="en-US" dirty="0"/>
              <a:t>No brainstem reflexes</a:t>
            </a:r>
          </a:p>
          <a:p>
            <a:r>
              <a:rPr lang="en-US" dirty="0"/>
              <a:t>No breathing(apnea)</a:t>
            </a:r>
          </a:p>
          <a:p>
            <a:r>
              <a:rPr lang="en-US" dirty="0"/>
              <a:t>Assumption- no blood flow- the whole brain rots</a:t>
            </a:r>
          </a:p>
        </p:txBody>
      </p:sp>
    </p:spTree>
    <p:extLst>
      <p:ext uri="{BB962C8B-B14F-4D97-AF65-F5344CB8AC3E}">
        <p14:creationId xmlns:p14="http://schemas.microsoft.com/office/powerpoint/2010/main" val="23620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option- brainstem death</a:t>
            </a:r>
          </a:p>
        </p:txBody>
      </p:sp>
      <p:sp>
        <p:nvSpPr>
          <p:cNvPr id="3" name="Content Placeholder 2"/>
          <p:cNvSpPr>
            <a:spLocks noGrp="1"/>
          </p:cNvSpPr>
          <p:nvPr>
            <p:ph idx="1"/>
          </p:nvPr>
        </p:nvSpPr>
        <p:spPr/>
        <p:txBody>
          <a:bodyPr>
            <a:normAutofit fontScale="77500" lnSpcReduction="20000"/>
          </a:bodyPr>
          <a:lstStyle/>
          <a:p>
            <a:endParaRPr lang="en-US" b="1" dirty="0">
              <a:hlinkClick r:id="rId2"/>
            </a:endParaRPr>
          </a:p>
          <a:p>
            <a:r>
              <a:rPr lang="en-US" sz="3600" dirty="0"/>
              <a:t>Brain death</a:t>
            </a:r>
          </a:p>
          <a:p>
            <a:r>
              <a:rPr lang="en-US" sz="3600" dirty="0"/>
              <a:t>a clinical and pathological study</a:t>
            </a:r>
          </a:p>
          <a:p>
            <a:r>
              <a:rPr lang="en-US" sz="3600" dirty="0">
                <a:hlinkClick r:id="rId3"/>
              </a:rPr>
              <a:t>A. Mohandas</a:t>
            </a:r>
            <a:r>
              <a:rPr lang="en-US" sz="3600" dirty="0"/>
              <a:t> M.D.</a:t>
            </a:r>
            <a:r>
              <a:rPr lang="en-US" sz="3600" baseline="30000" dirty="0">
                <a:hlinkClick r:id="rId4"/>
              </a:rPr>
              <a:t>1</a:t>
            </a:r>
            <a:r>
              <a:rPr lang="en-US" sz="3600" dirty="0"/>
              <a:t> and </a:t>
            </a:r>
            <a:r>
              <a:rPr lang="en-US" sz="3600" dirty="0">
                <a:hlinkClick r:id="rId5"/>
              </a:rPr>
              <a:t>Shelley N. Chou</a:t>
            </a:r>
            <a:r>
              <a:rPr lang="en-US" sz="3600" dirty="0"/>
              <a:t> M.D., </a:t>
            </a:r>
            <a:r>
              <a:rPr lang="en-US" sz="3600" dirty="0" err="1"/>
              <a:t>Ph.D</a:t>
            </a:r>
            <a:endParaRPr lang="en-US" sz="3600" dirty="0"/>
          </a:p>
          <a:p>
            <a:r>
              <a:rPr lang="en-US" sz="3600" dirty="0">
                <a:hlinkClick r:id="rId2"/>
              </a:rPr>
              <a:t>Journal of Neurosurgery Volume 35: Issue 2 (Aug 1971)</a:t>
            </a:r>
            <a:endParaRPr lang="en-US" sz="3600" dirty="0"/>
          </a:p>
          <a:p>
            <a:r>
              <a:rPr lang="en-US" sz="3600" dirty="0"/>
              <a:t>Only cessation of brainstem function necessary to determine death</a:t>
            </a:r>
          </a:p>
          <a:p>
            <a:endParaRPr lang="en-US" dirty="0"/>
          </a:p>
        </p:txBody>
      </p:sp>
    </p:spTree>
    <p:extLst>
      <p:ext uri="{BB962C8B-B14F-4D97-AF65-F5344CB8AC3E}">
        <p14:creationId xmlns:p14="http://schemas.microsoft.com/office/powerpoint/2010/main" val="217043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Conceptual options- Harvard criteria didn’t provide a concept of why cessation of brain function was death</a:t>
            </a:r>
          </a:p>
        </p:txBody>
      </p:sp>
      <p:sp>
        <p:nvSpPr>
          <p:cNvPr id="3" name="Content Placeholder 2"/>
          <p:cNvSpPr>
            <a:spLocks noGrp="1"/>
          </p:cNvSpPr>
          <p:nvPr>
            <p:ph idx="1"/>
          </p:nvPr>
        </p:nvSpPr>
        <p:spPr/>
        <p:txBody>
          <a:bodyPr/>
          <a:lstStyle/>
          <a:p>
            <a:endParaRPr lang="en-US" dirty="0"/>
          </a:p>
          <a:p>
            <a:endParaRPr lang="en-US" dirty="0"/>
          </a:p>
          <a:p>
            <a:r>
              <a:rPr lang="en-US" dirty="0"/>
              <a:t>Whole brain death</a:t>
            </a:r>
          </a:p>
          <a:p>
            <a:r>
              <a:rPr lang="en-US" dirty="0"/>
              <a:t>Brainstem death</a:t>
            </a:r>
          </a:p>
          <a:p>
            <a:r>
              <a:rPr lang="en-US" dirty="0"/>
              <a:t>Cerebral death(can still have brainstem function)- usually considered permanent loss of consciousness</a:t>
            </a:r>
          </a:p>
          <a:p>
            <a:pPr lvl="1"/>
            <a:r>
              <a:rPr lang="en-US" dirty="0"/>
              <a:t>Death is considered the loss of ‘personhood’</a:t>
            </a:r>
          </a:p>
          <a:p>
            <a:pPr lvl="1"/>
            <a:r>
              <a:rPr lang="en-US" dirty="0"/>
              <a:t>Rejected by most</a:t>
            </a:r>
          </a:p>
        </p:txBody>
      </p:sp>
    </p:spTree>
    <p:extLst>
      <p:ext uri="{BB962C8B-B14F-4D97-AF65-F5344CB8AC3E}">
        <p14:creationId xmlns:p14="http://schemas.microsoft.com/office/powerpoint/2010/main" val="3488364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Halachic options</a:t>
            </a:r>
          </a:p>
        </p:txBody>
      </p:sp>
      <p:sp>
        <p:nvSpPr>
          <p:cNvPr id="3" name="Content Placeholder 2"/>
          <p:cNvSpPr>
            <a:spLocks noGrp="1"/>
          </p:cNvSpPr>
          <p:nvPr>
            <p:ph idx="1"/>
          </p:nvPr>
        </p:nvSpPr>
        <p:spPr/>
        <p:txBody>
          <a:bodyPr/>
          <a:lstStyle/>
          <a:p>
            <a:r>
              <a:rPr lang="en-US" dirty="0"/>
              <a:t>Loss of breathing</a:t>
            </a:r>
          </a:p>
          <a:p>
            <a:r>
              <a:rPr lang="en-US" dirty="0"/>
              <a:t>Decapitation</a:t>
            </a:r>
          </a:p>
          <a:p>
            <a:r>
              <a:rPr lang="en-US" dirty="0"/>
              <a:t>Hybrid </a:t>
            </a:r>
          </a:p>
          <a:p>
            <a:pPr lvl="1"/>
            <a:r>
              <a:rPr lang="en-US" dirty="0"/>
              <a:t>Loss of breathing with cessation of consciousness</a:t>
            </a:r>
          </a:p>
          <a:p>
            <a:pPr lvl="1"/>
            <a:r>
              <a:rPr lang="en-US" dirty="0"/>
              <a:t>Gittin- someone whose throat is cut can divorce his wife</a:t>
            </a:r>
          </a:p>
          <a:p>
            <a:pPr lvl="1"/>
            <a:r>
              <a:rPr lang="en-US" dirty="0"/>
              <a:t>Vilna Gaon on Ohalot- </a:t>
            </a:r>
          </a:p>
          <a:p>
            <a:endParaRPr lang="en-US" dirty="0"/>
          </a:p>
        </p:txBody>
      </p:sp>
    </p:spTree>
    <p:extLst>
      <p:ext uri="{BB962C8B-B14F-4D97-AF65-F5344CB8AC3E}">
        <p14:creationId xmlns:p14="http://schemas.microsoft.com/office/powerpoint/2010/main" val="244234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Something to consider</a:t>
            </a:r>
          </a:p>
        </p:txBody>
      </p:sp>
      <p:sp>
        <p:nvSpPr>
          <p:cNvPr id="3" name="Content Placeholder 2"/>
          <p:cNvSpPr>
            <a:spLocks noGrp="1"/>
          </p:cNvSpPr>
          <p:nvPr>
            <p:ph idx="1"/>
          </p:nvPr>
        </p:nvSpPr>
        <p:spPr/>
        <p:txBody>
          <a:bodyPr/>
          <a:lstStyle/>
          <a:p>
            <a:r>
              <a:rPr lang="en-US" dirty="0"/>
              <a:t>What are the Halachic non-brain based definitions of human life and death?</a:t>
            </a:r>
          </a:p>
          <a:p>
            <a:r>
              <a:rPr lang="en-US" dirty="0"/>
              <a:t>Perhaps what we are seeking is not THE definition of death, but the BEST definition of death</a:t>
            </a:r>
          </a:p>
        </p:txBody>
      </p:sp>
    </p:spTree>
    <p:extLst>
      <p:ext uri="{BB962C8B-B14F-4D97-AF65-F5344CB8AC3E}">
        <p14:creationId xmlns:p14="http://schemas.microsoft.com/office/powerpoint/2010/main" val="302104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Halachic suggestion for brain death</a:t>
            </a:r>
          </a:p>
        </p:txBody>
      </p:sp>
      <p:sp>
        <p:nvSpPr>
          <p:cNvPr id="3" name="Content Placeholder 2"/>
          <p:cNvSpPr>
            <a:spLocks noGrp="1"/>
          </p:cNvSpPr>
          <p:nvPr>
            <p:ph idx="1"/>
          </p:nvPr>
        </p:nvSpPr>
        <p:spPr/>
        <p:txBody>
          <a:bodyPr/>
          <a:lstStyle/>
          <a:p>
            <a:r>
              <a:rPr lang="en-US" dirty="0"/>
              <a:t>R. </a:t>
            </a:r>
            <a:r>
              <a:rPr lang="en-US" dirty="0" err="1"/>
              <a:t>Gedalya</a:t>
            </a:r>
            <a:r>
              <a:rPr lang="en-US" dirty="0"/>
              <a:t> Rabinovitch and Dr. Mordechai </a:t>
            </a:r>
            <a:r>
              <a:rPr lang="en-US" dirty="0" err="1"/>
              <a:t>Koenigsberg</a:t>
            </a:r>
            <a:endParaRPr lang="en-US" dirty="0"/>
          </a:p>
          <a:p>
            <a:r>
              <a:rPr lang="en-US" dirty="0" err="1"/>
              <a:t>HaDarom</a:t>
            </a:r>
            <a:r>
              <a:rPr lang="en-US" dirty="0"/>
              <a:t> 32 Tishrei 1970</a:t>
            </a:r>
          </a:p>
          <a:p>
            <a:r>
              <a:rPr lang="en-US" dirty="0"/>
              <a:t>Significant opposition from Dr. </a:t>
            </a:r>
            <a:r>
              <a:rPr lang="en-US" dirty="0" err="1"/>
              <a:t>Yaacov</a:t>
            </a:r>
            <a:r>
              <a:rPr lang="en-US" dirty="0"/>
              <a:t> </a:t>
            </a:r>
            <a:r>
              <a:rPr lang="en-US" dirty="0" err="1"/>
              <a:t>Blidstein</a:t>
            </a:r>
            <a:r>
              <a:rPr lang="en-US" dirty="0"/>
              <a:t> and others</a:t>
            </a:r>
          </a:p>
        </p:txBody>
      </p:sp>
    </p:spTree>
    <p:extLst>
      <p:ext uri="{BB962C8B-B14F-4D97-AF65-F5344CB8AC3E}">
        <p14:creationId xmlns:p14="http://schemas.microsoft.com/office/powerpoint/2010/main" val="3893888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 Tendler</a:t>
            </a:r>
          </a:p>
        </p:txBody>
      </p:sp>
      <p:sp>
        <p:nvSpPr>
          <p:cNvPr id="3" name="Content Placeholder 2"/>
          <p:cNvSpPr>
            <a:spLocks noGrp="1"/>
          </p:cNvSpPr>
          <p:nvPr>
            <p:ph idx="1"/>
          </p:nvPr>
        </p:nvSpPr>
        <p:spPr/>
        <p:txBody>
          <a:bodyPr/>
          <a:lstStyle/>
          <a:p>
            <a:r>
              <a:rPr lang="en-US" dirty="0"/>
              <a:t>“Brain Death: A Status Report of Medical and Ethical Consideration” JAMA 1977 238:15 pages 1651-1655(part 2 Vol 238 no. 16 pp 1744)</a:t>
            </a:r>
          </a:p>
        </p:txBody>
      </p:sp>
    </p:spTree>
    <p:extLst>
      <p:ext uri="{BB962C8B-B14F-4D97-AF65-F5344CB8AC3E}">
        <p14:creationId xmlns:p14="http://schemas.microsoft.com/office/powerpoint/2010/main" val="55368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JAMA article</a:t>
            </a:r>
          </a:p>
        </p:txBody>
      </p:sp>
      <p:sp>
        <p:nvSpPr>
          <p:cNvPr id="5" name="Content Placeholder 4"/>
          <p:cNvSpPr>
            <a:spLocks noGrp="1"/>
          </p:cNvSpPr>
          <p:nvPr>
            <p:ph idx="1"/>
          </p:nvPr>
        </p:nvSpPr>
        <p:spPr/>
        <p:txBody>
          <a:bodyPr>
            <a:normAutofit/>
          </a:bodyPr>
          <a:lstStyle/>
          <a:p>
            <a:r>
              <a:rPr lang="en-US" dirty="0"/>
              <a:t>Total destruction of the brain constitutes a determination of death that is not in conflict with…Orthodox Jewish law</a:t>
            </a:r>
          </a:p>
          <a:p>
            <a:r>
              <a:rPr lang="en-US" dirty="0"/>
              <a:t>Includes the specifics of the Harvard criteria</a:t>
            </a:r>
          </a:p>
          <a:p>
            <a:r>
              <a:rPr lang="en-US" dirty="0"/>
              <a:t>Complete destruction of the brain…can be considered physiological decapitation and thus a determinant per se of  death of the person.</a:t>
            </a:r>
          </a:p>
          <a:p>
            <a:r>
              <a:rPr lang="en-US" dirty="0"/>
              <a:t>Loss of the ability to breath spontaneously is a crucial criterion for determining whether complete destruction of the brain has occurred.</a:t>
            </a:r>
          </a:p>
          <a:p>
            <a:endParaRPr lang="en-US" dirty="0"/>
          </a:p>
        </p:txBody>
      </p:sp>
    </p:spTree>
    <p:extLst>
      <p:ext uri="{BB962C8B-B14F-4D97-AF65-F5344CB8AC3E}">
        <p14:creationId xmlns:p14="http://schemas.microsoft.com/office/powerpoint/2010/main" val="2296840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JAMA article </a:t>
            </a:r>
            <a:r>
              <a:rPr lang="en-US" dirty="0" err="1"/>
              <a:t>cont</a:t>
            </a:r>
            <a:endParaRPr lang="en-US" dirty="0"/>
          </a:p>
        </p:txBody>
      </p:sp>
      <p:sp>
        <p:nvSpPr>
          <p:cNvPr id="3" name="Content Placeholder 2"/>
          <p:cNvSpPr>
            <a:spLocks noGrp="1"/>
          </p:cNvSpPr>
          <p:nvPr>
            <p:ph idx="1"/>
          </p:nvPr>
        </p:nvSpPr>
        <p:spPr/>
        <p:txBody>
          <a:bodyPr>
            <a:normAutofit/>
          </a:bodyPr>
          <a:lstStyle/>
          <a:p>
            <a:r>
              <a:rPr lang="en-US" dirty="0"/>
              <a:t>Spontaneous respiration is an indicator of the living state</a:t>
            </a:r>
          </a:p>
          <a:p>
            <a:r>
              <a:rPr lang="en-US" dirty="0"/>
              <a:t>It cannot be considered its definition, since a respirator patient whose sole defect is paralysis of the motor neurons of respiration… is surely fully alive.</a:t>
            </a:r>
          </a:p>
          <a:p>
            <a:r>
              <a:rPr lang="en-US" dirty="0"/>
              <a:t>To define death in biblical terms, loss of respiration must be combined with other more obvious evidence of the nonliving state</a:t>
            </a:r>
          </a:p>
          <a:p>
            <a:r>
              <a:rPr lang="en-US" dirty="0"/>
              <a:t>Such evidence would be provided by the…criteria that allow a physician to determine that complete and irreversible destruction of the brain or physiological decapitation has occurred.</a:t>
            </a:r>
          </a:p>
        </p:txBody>
      </p:sp>
    </p:spTree>
    <p:extLst>
      <p:ext uri="{BB962C8B-B14F-4D97-AF65-F5344CB8AC3E}">
        <p14:creationId xmlns:p14="http://schemas.microsoft.com/office/powerpoint/2010/main" val="167889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Disclosure</a:t>
            </a:r>
          </a:p>
        </p:txBody>
      </p:sp>
      <p:sp>
        <p:nvSpPr>
          <p:cNvPr id="3" name="Content Placeholder 2"/>
          <p:cNvSpPr>
            <a:spLocks noGrp="1"/>
          </p:cNvSpPr>
          <p:nvPr>
            <p:ph idx="1"/>
          </p:nvPr>
        </p:nvSpPr>
        <p:spPr/>
        <p:txBody>
          <a:bodyPr/>
          <a:lstStyle/>
          <a:p>
            <a:r>
              <a:rPr lang="en-US" dirty="0"/>
              <a:t>Member of the Board of Directors of the Halachic Organ Donation Society for many years</a:t>
            </a:r>
          </a:p>
          <a:p>
            <a:r>
              <a:rPr lang="en-US" dirty="0"/>
              <a:t>I have declared patients dead based on cessation of respiratory/brain function and they have gone on to donate organs, including hearts</a:t>
            </a:r>
          </a:p>
        </p:txBody>
      </p:sp>
    </p:spTree>
    <p:extLst>
      <p:ext uri="{BB962C8B-B14F-4D97-AF65-F5344CB8AC3E}">
        <p14:creationId xmlns:p14="http://schemas.microsoft.com/office/powerpoint/2010/main" val="3871410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JAMA (one more)</a:t>
            </a:r>
          </a:p>
        </p:txBody>
      </p:sp>
      <p:sp>
        <p:nvSpPr>
          <p:cNvPr id="5" name="Content Placeholder 4"/>
          <p:cNvSpPr>
            <a:spLocks noGrp="1"/>
          </p:cNvSpPr>
          <p:nvPr>
            <p:ph idx="1"/>
          </p:nvPr>
        </p:nvSpPr>
        <p:spPr/>
        <p:txBody>
          <a:bodyPr>
            <a:normAutofit/>
          </a:bodyPr>
          <a:lstStyle/>
          <a:p>
            <a:r>
              <a:rPr lang="en-US" dirty="0"/>
              <a:t>Higher integrative </a:t>
            </a:r>
            <a:r>
              <a:rPr lang="en-US" dirty="0" err="1"/>
              <a:t>functions..are</a:t>
            </a:r>
            <a:r>
              <a:rPr lang="en-US" dirty="0"/>
              <a:t> carried out by parts of the brain other than the brainstem. Irreversible loss of these functions, signifying destruction of corresponding parts of the brain, does not alone constitute a determination of death.  </a:t>
            </a:r>
          </a:p>
          <a:p>
            <a:r>
              <a:rPr lang="en-US" dirty="0"/>
              <a:t>Coincident loss of vegetative functions, represented by loss of spontaneous respiration and indicating the destruction of the brainstem is also a requisite.</a:t>
            </a:r>
          </a:p>
          <a:p>
            <a:r>
              <a:rPr lang="en-US" dirty="0"/>
              <a:t>Thus destruction of the entire brain or brain death, and only that, is consonant with biblical pronouncements on what constitutes an acceptable definition of death</a:t>
            </a:r>
          </a:p>
          <a:p>
            <a:r>
              <a:rPr lang="en-US" dirty="0"/>
              <a:t>IE  a patient who has all the appearances of lifelessness and who is no longer breathing spontaneously is dead</a:t>
            </a:r>
          </a:p>
          <a:p>
            <a:endParaRPr lang="en-US" dirty="0"/>
          </a:p>
          <a:p>
            <a:pPr marL="0" indent="0">
              <a:buNone/>
            </a:pPr>
            <a:endParaRPr lang="en-US" dirty="0"/>
          </a:p>
        </p:txBody>
      </p:sp>
    </p:spTree>
    <p:extLst>
      <p:ext uri="{BB962C8B-B14F-4D97-AF65-F5344CB8AC3E}">
        <p14:creationId xmlns:p14="http://schemas.microsoft.com/office/powerpoint/2010/main" val="365877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JAMA (last one?)</a:t>
            </a:r>
          </a:p>
        </p:txBody>
      </p:sp>
      <p:sp>
        <p:nvSpPr>
          <p:cNvPr id="3" name="Content Placeholder 2"/>
          <p:cNvSpPr>
            <a:spLocks noGrp="1"/>
          </p:cNvSpPr>
          <p:nvPr>
            <p:ph idx="1"/>
          </p:nvPr>
        </p:nvSpPr>
        <p:spPr/>
        <p:txBody>
          <a:bodyPr>
            <a:normAutofit/>
          </a:bodyPr>
          <a:lstStyle/>
          <a:p>
            <a:r>
              <a:rPr lang="en-US" dirty="0"/>
              <a:t>Brain death is only professional jargon to describe a patient who exhibits a permanent loss of signs of life, such as spontaneous movement and responsivity, and has permanently lost the ability to breath spontaneously</a:t>
            </a:r>
          </a:p>
          <a:p>
            <a:r>
              <a:rPr lang="en-US" dirty="0"/>
              <a:t>There is a distinction between cellular death and organismal death</a:t>
            </a:r>
          </a:p>
          <a:p>
            <a:r>
              <a:rPr lang="en-US" dirty="0"/>
              <a:t>Once death of the person has occurred and can be determined, there is no biblical obligation to maintain treatment or artificial support of the corpse. Thus, according to R. M. Feinstein, there is no religious imperative to continue to use a respirator to inflate and deflate the lungs and thus maintain the cellular viability of other organs in an otherwise dead patient(written communication May 5 1976)</a:t>
            </a:r>
          </a:p>
        </p:txBody>
      </p:sp>
    </p:spTree>
    <p:extLst>
      <p:ext uri="{BB962C8B-B14F-4D97-AF65-F5344CB8AC3E}">
        <p14:creationId xmlns:p14="http://schemas.microsoft.com/office/powerpoint/2010/main" val="2102300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3541" y="267630"/>
            <a:ext cx="9389327" cy="6590370"/>
          </a:xfrm>
          <a:prstGeom prst="rect">
            <a:avLst/>
          </a:prstGeom>
        </p:spPr>
      </p:pic>
    </p:spTree>
    <p:extLst>
      <p:ext uri="{BB962C8B-B14F-4D97-AF65-F5344CB8AC3E}">
        <p14:creationId xmlns:p14="http://schemas.microsoft.com/office/powerpoint/2010/main" val="2741760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Halacha Bulletin(renamed Practical Medical Halacha)</a:t>
            </a:r>
          </a:p>
        </p:txBody>
      </p:sp>
      <p:sp>
        <p:nvSpPr>
          <p:cNvPr id="5" name="Content Placeholder 4"/>
          <p:cNvSpPr>
            <a:spLocks noGrp="1"/>
          </p:cNvSpPr>
          <p:nvPr>
            <p:ph idx="1"/>
          </p:nvPr>
        </p:nvSpPr>
        <p:spPr/>
        <p:txBody>
          <a:bodyPr>
            <a:normAutofit/>
          </a:bodyPr>
          <a:lstStyle/>
          <a:p>
            <a:r>
              <a:rPr lang="en-US" dirty="0"/>
              <a:t>Originally a monthly formal responsum to a halachic question of interest to the members edited and circulated by Dr. Fred Rosner and R./Dr. Moshe Tendler</a:t>
            </a:r>
          </a:p>
          <a:p>
            <a:r>
              <a:rPr lang="en-US" dirty="0"/>
              <a:t>Compiled for publications</a:t>
            </a:r>
          </a:p>
          <a:p>
            <a:r>
              <a:rPr lang="en-US" dirty="0"/>
              <a:t>From the introduction 1980</a:t>
            </a:r>
          </a:p>
          <a:p>
            <a:r>
              <a:rPr lang="en-US" dirty="0"/>
              <a:t>“…[the] calls for assistance in dealing with ethical and moral issues are met in a clear, definitive fashion with halachic responsa that are intended to be helpful in a direct, practical way….the terminology…identify them as intended solely for a professional readership.  They are not intended for the general layman interested in </a:t>
            </a:r>
            <a:r>
              <a:rPr lang="en-US" dirty="0" err="1"/>
              <a:t>halacha</a:t>
            </a:r>
            <a:r>
              <a:rPr lang="en-US" dirty="0"/>
              <a:t> whose medical background is not adequate to prevent misinterpretations and misunderstanding.  They were issued as ‘first-aid’ measures…on critical halachic issues.”</a:t>
            </a:r>
          </a:p>
          <a:p>
            <a:pPr marL="0" indent="0">
              <a:buNone/>
            </a:pPr>
            <a:endParaRPr lang="en-US" dirty="0"/>
          </a:p>
        </p:txBody>
      </p:sp>
    </p:spTree>
    <p:extLst>
      <p:ext uri="{BB962C8B-B14F-4D97-AF65-F5344CB8AC3E}">
        <p14:creationId xmlns:p14="http://schemas.microsoft.com/office/powerpoint/2010/main" val="967118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R. Moshe Feinstein</a:t>
            </a:r>
          </a:p>
        </p:txBody>
      </p:sp>
      <p:sp>
        <p:nvSpPr>
          <p:cNvPr id="3" name="Content Placeholder 2"/>
          <p:cNvSpPr>
            <a:spLocks noGrp="1"/>
          </p:cNvSpPr>
          <p:nvPr>
            <p:ph idx="1"/>
          </p:nvPr>
        </p:nvSpPr>
        <p:spPr/>
        <p:txBody>
          <a:bodyPr/>
          <a:lstStyle/>
          <a:p>
            <a:r>
              <a:rPr lang="en-US" dirty="0"/>
              <a:t>“because of the far-reaching significance of many of these halachic decisions, they were submitted to </a:t>
            </a:r>
            <a:r>
              <a:rPr lang="en-US" dirty="0" err="1"/>
              <a:t>Hagaon</a:t>
            </a:r>
            <a:r>
              <a:rPr lang="en-US" dirty="0"/>
              <a:t> Moshe Feinstein for review.  The language and analyses, however, are those of the authors, who bear sole responsibility for the accuracy of the contents.”    -  R Moshe Tendler, PhD</a:t>
            </a:r>
          </a:p>
          <a:p>
            <a:r>
              <a:rPr lang="en-US" dirty="0"/>
              <a:t>“A recent responsum on the definition of death and on human experimentation by R. Moshe Feinstein has also been included.”-  R. Tendler 1978</a:t>
            </a:r>
          </a:p>
        </p:txBody>
      </p:sp>
    </p:spTree>
    <p:extLst>
      <p:ext uri="{BB962C8B-B14F-4D97-AF65-F5344CB8AC3E}">
        <p14:creationId xmlns:p14="http://schemas.microsoft.com/office/powerpoint/2010/main" val="900839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Death(separate from the R. Moshe teshuva)		</a:t>
            </a:r>
          </a:p>
        </p:txBody>
      </p:sp>
      <p:sp>
        <p:nvSpPr>
          <p:cNvPr id="3" name="Content Placeholder 2"/>
          <p:cNvSpPr>
            <a:spLocks noGrp="1"/>
          </p:cNvSpPr>
          <p:nvPr>
            <p:ph idx="1"/>
          </p:nvPr>
        </p:nvSpPr>
        <p:spPr/>
        <p:txBody>
          <a:bodyPr/>
          <a:lstStyle/>
          <a:p>
            <a:r>
              <a:rPr lang="en-US" dirty="0"/>
              <a:t>The absence of spontaneous respiration and absence of palpable pulse are the cardinal signs for ascertaining death</a:t>
            </a:r>
          </a:p>
          <a:p>
            <a:r>
              <a:rPr lang="en-US" dirty="0"/>
              <a:t>Cerebral death(flat EEG) is not an acceptable criterion of death in Jewish Law</a:t>
            </a:r>
          </a:p>
          <a:p>
            <a:endParaRPr lang="en-US" dirty="0"/>
          </a:p>
          <a:p>
            <a:r>
              <a:rPr lang="en-US" i="1" dirty="0"/>
              <a:t>Total</a:t>
            </a:r>
            <a:r>
              <a:rPr lang="en-US" dirty="0"/>
              <a:t> cessation of all brain function as determined by the “Harvard criteria” and radio-isotope confirmation that the brainstem is not being perfused </a:t>
            </a:r>
            <a:r>
              <a:rPr lang="en-US" i="1" dirty="0"/>
              <a:t>is </a:t>
            </a:r>
            <a:r>
              <a:rPr lang="en-US" dirty="0"/>
              <a:t>absolute evidence that death has occurred</a:t>
            </a:r>
            <a:endParaRPr lang="en-US" i="1" dirty="0"/>
          </a:p>
        </p:txBody>
      </p:sp>
    </p:spTree>
    <p:extLst>
      <p:ext uri="{BB962C8B-B14F-4D97-AF65-F5344CB8AC3E}">
        <p14:creationId xmlns:p14="http://schemas.microsoft.com/office/powerpoint/2010/main" val="2332841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Practical Medial Halacha (Abstract of the responsum from R. Moshe Feinstein), May 1976 </a:t>
            </a:r>
          </a:p>
        </p:txBody>
      </p:sp>
      <p:sp>
        <p:nvSpPr>
          <p:cNvPr id="3" name="Content Placeholder 2"/>
          <p:cNvSpPr>
            <a:spLocks noGrp="1"/>
          </p:cNvSpPr>
          <p:nvPr>
            <p:ph idx="1"/>
          </p:nvPr>
        </p:nvSpPr>
        <p:spPr/>
        <p:txBody>
          <a:bodyPr>
            <a:normAutofit/>
          </a:bodyPr>
          <a:lstStyle/>
          <a:p>
            <a:r>
              <a:rPr lang="en-US" dirty="0"/>
              <a:t>In a patient presenting the clinical picture of death </a:t>
            </a:r>
            <a:r>
              <a:rPr lang="en-US" dirty="0" err="1"/>
              <a:t>ie</a:t>
            </a:r>
            <a:r>
              <a:rPr lang="en-US" dirty="0"/>
              <a:t> no signs of life such as movement or response to stimuli, the total cessation of independent respiration is an absolute proof that death has occurred. (wait time needs to be long enough to be sure they are apneic, approx. 15 minutes</a:t>
            </a:r>
          </a:p>
          <a:p>
            <a:r>
              <a:rPr lang="en-US" dirty="0"/>
              <a:t>If such a ‘clinically dead’ patient is on a respirator, it is forbidden to interrupt the respirator so long as there is any possibility that his deep coma state will be reversed. When the respirator requires servicing such as suctioning(here it is noted that R. Feinstein approved of the addition of the word suctioning), the </a:t>
            </a:r>
            <a:r>
              <a:rPr lang="en-US" dirty="0" err="1"/>
              <a:t>serice</a:t>
            </a:r>
            <a:r>
              <a:rPr lang="en-US" dirty="0"/>
              <a:t> may be withheld [to determine if they breath]. If  such breathing motions do not occur, it is a certainty that he is dead.</a:t>
            </a:r>
          </a:p>
        </p:txBody>
      </p:sp>
    </p:spTree>
    <p:extLst>
      <p:ext uri="{BB962C8B-B14F-4D97-AF65-F5344CB8AC3E}">
        <p14:creationId xmlns:p14="http://schemas.microsoft.com/office/powerpoint/2010/main" val="761529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PMH</a:t>
            </a:r>
          </a:p>
        </p:txBody>
      </p:sp>
      <p:sp>
        <p:nvSpPr>
          <p:cNvPr id="3" name="Content Placeholder 2"/>
          <p:cNvSpPr>
            <a:spLocks noGrp="1"/>
          </p:cNvSpPr>
          <p:nvPr>
            <p:ph idx="1"/>
          </p:nvPr>
        </p:nvSpPr>
        <p:spPr/>
        <p:txBody>
          <a:bodyPr>
            <a:normAutofit/>
          </a:bodyPr>
          <a:lstStyle/>
          <a:p>
            <a:r>
              <a:rPr lang="en-US" dirty="0"/>
              <a:t>The above refers to a patient who has been deteriorating and then suffered respiratory collapse. Accident or trauma cases can experience cessation of respiration that is temporary and reversible and therefore more stringent proof is required</a:t>
            </a:r>
          </a:p>
          <a:p>
            <a:r>
              <a:rPr lang="en-US" dirty="0"/>
              <a:t>…If the test proves that the brain is no longer connected via the circulatory system to the rest of the body, and there are signs of lysis of the brain cells, it is as if the patient were decapitated and is to be considered an absolute sign of death.</a:t>
            </a:r>
          </a:p>
          <a:p>
            <a:r>
              <a:rPr lang="en-US" dirty="0"/>
              <a:t>Ingestion of toxic substances may give the impression of clinical death but recovery is possible, in such cases no determination of death can be made until blood tests reveal that the toxic substances have been eliminated</a:t>
            </a:r>
          </a:p>
        </p:txBody>
      </p:sp>
    </p:spTree>
    <p:extLst>
      <p:ext uri="{BB962C8B-B14F-4D97-AF65-F5344CB8AC3E}">
        <p14:creationId xmlns:p14="http://schemas.microsoft.com/office/powerpoint/2010/main" val="1197025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PMH Rav </a:t>
            </a:r>
            <a:r>
              <a:rPr lang="en-US" dirty="0" err="1"/>
              <a:t>Tendler’s</a:t>
            </a:r>
            <a:r>
              <a:rPr lang="en-US" dirty="0"/>
              <a:t> explanatory comments, May 1976</a:t>
            </a:r>
          </a:p>
        </p:txBody>
      </p:sp>
      <p:sp>
        <p:nvSpPr>
          <p:cNvPr id="3" name="Content Placeholder 2"/>
          <p:cNvSpPr>
            <a:spLocks noGrp="1"/>
          </p:cNvSpPr>
          <p:nvPr>
            <p:ph idx="1"/>
          </p:nvPr>
        </p:nvSpPr>
        <p:spPr/>
        <p:txBody>
          <a:bodyPr>
            <a:normAutofit/>
          </a:bodyPr>
          <a:lstStyle/>
          <a:p>
            <a:r>
              <a:rPr lang="en-US" dirty="0"/>
              <a:t>Halacha recognizes that death occurs before all organs cease functioning. Halacha defines death as an organismal phenomenon involving dissociation of the correlative or coordinating activities of the body (Gittin 70b)</a:t>
            </a:r>
          </a:p>
          <a:p>
            <a:r>
              <a:rPr lang="en-US" dirty="0"/>
              <a:t>If one was attacked by another who </a:t>
            </a:r>
            <a:r>
              <a:rPr lang="en-US" b="1" dirty="0"/>
              <a:t>slit</a:t>
            </a:r>
            <a:r>
              <a:rPr lang="en-US" dirty="0"/>
              <a:t> his throat and severed the </a:t>
            </a:r>
            <a:r>
              <a:rPr lang="en-US" b="1" dirty="0"/>
              <a:t>two</a:t>
            </a:r>
            <a:r>
              <a:rPr lang="en-US" dirty="0"/>
              <a:t> pipes, his trachea and esophagus, </a:t>
            </a:r>
            <a:r>
              <a:rPr lang="en-US" b="1" dirty="0"/>
              <a:t>or the majority of</a:t>
            </a:r>
            <a:r>
              <a:rPr lang="en-US" dirty="0"/>
              <a:t> the </a:t>
            </a:r>
            <a:r>
              <a:rPr lang="en-US" b="1" dirty="0"/>
              <a:t>two</a:t>
            </a:r>
            <a:r>
              <a:rPr lang="en-US" dirty="0"/>
              <a:t> pipes, </a:t>
            </a:r>
            <a:r>
              <a:rPr lang="en-US" b="1" dirty="0"/>
              <a:t>and</a:t>
            </a:r>
            <a:r>
              <a:rPr lang="en-US" dirty="0"/>
              <a:t> the dying man </a:t>
            </a:r>
            <a:r>
              <a:rPr lang="en-US" b="1" dirty="0"/>
              <a:t>signaled and</a:t>
            </a:r>
            <a:r>
              <a:rPr lang="en-US" dirty="0"/>
              <a:t> thereby </a:t>
            </a:r>
            <a:r>
              <a:rPr lang="en-US" b="1" dirty="0"/>
              <a:t>stated</a:t>
            </a:r>
            <a:r>
              <a:rPr lang="en-US" dirty="0"/>
              <a:t> through his gestures: </a:t>
            </a:r>
            <a:r>
              <a:rPr lang="en-US" b="1" dirty="0"/>
              <a:t>Write a bill of divorce for my wife,</a:t>
            </a:r>
            <a:r>
              <a:rPr lang="en-US" dirty="0"/>
              <a:t> then </a:t>
            </a:r>
            <a:r>
              <a:rPr lang="en-US" b="1" dirty="0"/>
              <a:t>those</a:t>
            </a:r>
            <a:r>
              <a:rPr lang="en-US" dirty="0"/>
              <a:t> present </a:t>
            </a:r>
            <a:r>
              <a:rPr lang="en-US" b="1" dirty="0"/>
              <a:t>should write and give</a:t>
            </a:r>
            <a:r>
              <a:rPr lang="en-US" dirty="0"/>
              <a:t> a bill of divorce to his wife….. This teaches that it is permitted to write a bill of divorce even on behalf of one who cannot be cured and will certainly die</a:t>
            </a:r>
          </a:p>
        </p:txBody>
      </p:sp>
    </p:spTree>
    <p:extLst>
      <p:ext uri="{BB962C8B-B14F-4D97-AF65-F5344CB8AC3E}">
        <p14:creationId xmlns:p14="http://schemas.microsoft.com/office/powerpoint/2010/main" val="853389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PMH Tendler(</a:t>
            </a:r>
            <a:r>
              <a:rPr lang="en-US" dirty="0" err="1"/>
              <a:t>cont</a:t>
            </a:r>
            <a:r>
              <a:rPr lang="en-US" dirty="0"/>
              <a:t>)</a:t>
            </a:r>
          </a:p>
        </p:txBody>
      </p:sp>
      <p:sp>
        <p:nvSpPr>
          <p:cNvPr id="3" name="Content Placeholder 2"/>
          <p:cNvSpPr>
            <a:spLocks noGrp="1"/>
          </p:cNvSpPr>
          <p:nvPr>
            <p:ph idx="1"/>
          </p:nvPr>
        </p:nvSpPr>
        <p:spPr/>
        <p:txBody>
          <a:bodyPr>
            <a:normAutofit fontScale="92500" lnSpcReduction="20000"/>
          </a:bodyPr>
          <a:lstStyle/>
          <a:p>
            <a:r>
              <a:rPr lang="en-US" dirty="0"/>
              <a:t>The continued beating of the heart is of no halachic import</a:t>
            </a:r>
          </a:p>
          <a:p>
            <a:r>
              <a:rPr lang="en-US" dirty="0"/>
              <a:t>Cessation of brain blood flow is invariably accompanied by signs of brain cell lysis. This (although confirmable only at post-mortem examination) is an absolute criterion of death despite the beating heart</a:t>
            </a:r>
          </a:p>
          <a:p>
            <a:r>
              <a:rPr lang="en-US" dirty="0"/>
              <a:t>R. Feinstein is firmly of the opinion that the sole criterion of death in a patient who gives the clinical impression of death(quoting Rashi) is cessation of spontaneous respiration. Any other definition is contrary to the halachic precedent and truth stated here</a:t>
            </a:r>
          </a:p>
          <a:p>
            <a:r>
              <a:rPr lang="en-US" dirty="0"/>
              <a:t>A patient who meets the Harvard criteria is dead</a:t>
            </a:r>
          </a:p>
          <a:p>
            <a:r>
              <a:rPr lang="en-US" dirty="0"/>
              <a:t>The decision in case of accidents to require brain blood flow studies is a stringency I insisted on because of information from neurosurgeons that in trauma cases, there is sometimes improvements that can occur… so the absence of spontaneous respiration may be temporary. Therefore a more stringent proof is in order…I can foresee situations in which indeed all such hope wanes…so that the classical proof is fully valid, no spontaneous respiration is evidence of death.</a:t>
            </a:r>
          </a:p>
        </p:txBody>
      </p:sp>
    </p:spTree>
    <p:extLst>
      <p:ext uri="{BB962C8B-B14F-4D97-AF65-F5344CB8AC3E}">
        <p14:creationId xmlns:p14="http://schemas.microsoft.com/office/powerpoint/2010/main" val="267594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Biography</a:t>
            </a:r>
          </a:p>
        </p:txBody>
      </p:sp>
      <p:sp>
        <p:nvSpPr>
          <p:cNvPr id="3" name="Content Placeholder 2"/>
          <p:cNvSpPr>
            <a:spLocks noGrp="1"/>
          </p:cNvSpPr>
          <p:nvPr>
            <p:ph idx="1"/>
          </p:nvPr>
        </p:nvSpPr>
        <p:spPr/>
        <p:txBody>
          <a:bodyPr>
            <a:normAutofit/>
          </a:bodyPr>
          <a:lstStyle/>
          <a:p>
            <a:r>
              <a:rPr lang="en-US" dirty="0"/>
              <a:t>Born August 7, 1926</a:t>
            </a:r>
          </a:p>
          <a:p>
            <a:r>
              <a:rPr lang="en-US" dirty="0"/>
              <a:t>BA from NYU in 1947</a:t>
            </a:r>
          </a:p>
          <a:p>
            <a:r>
              <a:rPr lang="en-US" dirty="0"/>
              <a:t>Semicha from REITS 1949</a:t>
            </a:r>
          </a:p>
          <a:p>
            <a:r>
              <a:rPr lang="en-US" dirty="0"/>
              <a:t>Masters in 1950</a:t>
            </a:r>
          </a:p>
          <a:p>
            <a:r>
              <a:rPr lang="en-US" dirty="0"/>
              <a:t>PhD in microbiology from Columbia 1957</a:t>
            </a:r>
          </a:p>
          <a:p>
            <a:r>
              <a:rPr lang="en-US" dirty="0"/>
              <a:t>Rav of the Community Synagogue of Monsey</a:t>
            </a:r>
          </a:p>
          <a:p>
            <a:r>
              <a:rPr lang="en-US" dirty="0"/>
              <a:t>Taught at YU/REITS for many years</a:t>
            </a:r>
          </a:p>
          <a:p>
            <a:r>
              <a:rPr lang="en-US" dirty="0"/>
              <a:t>President of the Association of Orthodox Jewish Scientists 1971-2</a:t>
            </a:r>
          </a:p>
          <a:p>
            <a:r>
              <a:rPr lang="en-US" dirty="0"/>
              <a:t>Posek for the AOJS and the associated </a:t>
            </a:r>
            <a:r>
              <a:rPr lang="en-US" dirty="0" err="1"/>
              <a:t>Rephael</a:t>
            </a:r>
            <a:r>
              <a:rPr lang="en-US" dirty="0"/>
              <a:t> Society(medical related professionals)</a:t>
            </a:r>
          </a:p>
        </p:txBody>
      </p:sp>
    </p:spTree>
    <p:extLst>
      <p:ext uri="{BB962C8B-B14F-4D97-AF65-F5344CB8AC3E}">
        <p14:creationId xmlns:p14="http://schemas.microsoft.com/office/powerpoint/2010/main" val="2854202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Tendler </a:t>
            </a:r>
            <a:r>
              <a:rPr lang="en-US" dirty="0" err="1"/>
              <a:t>cont</a:t>
            </a:r>
            <a:endParaRPr lang="en-US" dirty="0"/>
          </a:p>
        </p:txBody>
      </p:sp>
      <p:sp>
        <p:nvSpPr>
          <p:cNvPr id="3" name="Content Placeholder 2"/>
          <p:cNvSpPr>
            <a:spLocks noGrp="1"/>
          </p:cNvSpPr>
          <p:nvPr>
            <p:ph idx="1"/>
          </p:nvPr>
        </p:nvSpPr>
        <p:spPr/>
        <p:txBody>
          <a:bodyPr/>
          <a:lstStyle/>
          <a:p>
            <a:r>
              <a:rPr lang="en-US" dirty="0"/>
              <a:t>If doubt exists, the blood flow studies are indicated.  If blood flow studies are refined….evidence that the region of the medulla is not being perfused would, in my opinion, be a fully valid indicator that death had occurred.</a:t>
            </a:r>
          </a:p>
          <a:p>
            <a:r>
              <a:rPr lang="en-US" dirty="0"/>
              <a:t>Inability to breathe for other reasons are not the kind of cases we are discussing Rashi- patient who ‘appears dead.’</a:t>
            </a:r>
          </a:p>
          <a:p>
            <a:r>
              <a:rPr lang="en-US" dirty="0"/>
              <a:t>There is no mention anywhere here of ‘physiological decapitation’</a:t>
            </a:r>
          </a:p>
        </p:txBody>
      </p:sp>
    </p:spTree>
    <p:extLst>
      <p:ext uri="{BB962C8B-B14F-4D97-AF65-F5344CB8AC3E}">
        <p14:creationId xmlns:p14="http://schemas.microsoft.com/office/powerpoint/2010/main" val="3688914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writings by R. Tendler</a:t>
            </a:r>
          </a:p>
        </p:txBody>
      </p:sp>
      <p:sp>
        <p:nvSpPr>
          <p:cNvPr id="3" name="Content Placeholder 2"/>
          <p:cNvSpPr>
            <a:spLocks noGrp="1"/>
          </p:cNvSpPr>
          <p:nvPr>
            <p:ph idx="1"/>
          </p:nvPr>
        </p:nvSpPr>
        <p:spPr/>
        <p:txBody>
          <a:bodyPr/>
          <a:lstStyle/>
          <a:p>
            <a:r>
              <a:rPr lang="en-US" dirty="0"/>
              <a:t>“Cessation of brain function: Ethical Implications in terminal care and organ transplant”  New York Academy of Science, 1978 pp 394-397</a:t>
            </a:r>
          </a:p>
          <a:p>
            <a:pPr marL="0" indent="0">
              <a:buNone/>
            </a:pPr>
            <a:r>
              <a:rPr lang="en-US" dirty="0"/>
              <a:t>Addresses the need for medicine and society to work together to resolve ethical dilemmas</a:t>
            </a:r>
          </a:p>
          <a:p>
            <a:pPr marL="0" indent="0">
              <a:buNone/>
            </a:pPr>
            <a:r>
              <a:rPr lang="en-US" dirty="0"/>
              <a:t>“irreversible loss of spontaneous respiration due to interruption of blood flow to the brainstem is tantamount to physiologic decapitation.”</a:t>
            </a:r>
          </a:p>
        </p:txBody>
      </p:sp>
    </p:spTree>
    <p:extLst>
      <p:ext uri="{BB962C8B-B14F-4D97-AF65-F5344CB8AC3E}">
        <p14:creationId xmlns:p14="http://schemas.microsoft.com/office/powerpoint/2010/main" val="1075711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response to an Opposing Viewpoint on Brain death” JAMA My 9 1980 243:18 pp1808-9</a:t>
            </a:r>
          </a:p>
        </p:txBody>
      </p:sp>
      <p:sp>
        <p:nvSpPr>
          <p:cNvPr id="3" name="Content Placeholder 2"/>
          <p:cNvSpPr>
            <a:spLocks noGrp="1"/>
          </p:cNvSpPr>
          <p:nvPr>
            <p:ph idx="1"/>
          </p:nvPr>
        </p:nvSpPr>
        <p:spPr/>
        <p:txBody>
          <a:bodyPr/>
          <a:lstStyle/>
          <a:p>
            <a:r>
              <a:rPr lang="en-US" dirty="0"/>
              <a:t>“total and irreversible cessation of brain function is equivalent to total destruction of the brain.”</a:t>
            </a:r>
          </a:p>
          <a:p>
            <a:r>
              <a:rPr lang="en-US" dirty="0"/>
              <a:t>Function is important, not anatomic destruction.</a:t>
            </a:r>
          </a:p>
          <a:p>
            <a:r>
              <a:rPr lang="en-US" dirty="0"/>
              <a:t>“Clinical signs of death in association with total cessation of independent respiration is death according to Torah law.”</a:t>
            </a:r>
          </a:p>
        </p:txBody>
      </p:sp>
    </p:spTree>
    <p:extLst>
      <p:ext uri="{BB962C8B-B14F-4D97-AF65-F5344CB8AC3E}">
        <p14:creationId xmlns:p14="http://schemas.microsoft.com/office/powerpoint/2010/main" val="2352516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of Death in Judaism” Fred Rosner and Moshe Tendler. Journal of Halacha and Contemporary Society 1989 pp14-31</a:t>
            </a:r>
          </a:p>
        </p:txBody>
      </p:sp>
      <p:sp>
        <p:nvSpPr>
          <p:cNvPr id="3" name="Content Placeholder 2"/>
          <p:cNvSpPr>
            <a:spLocks noGrp="1"/>
          </p:cNvSpPr>
          <p:nvPr>
            <p:ph idx="1"/>
          </p:nvPr>
        </p:nvSpPr>
        <p:spPr/>
        <p:txBody>
          <a:bodyPr>
            <a:normAutofit/>
          </a:bodyPr>
          <a:lstStyle/>
          <a:p>
            <a:endParaRPr lang="en-US" dirty="0"/>
          </a:p>
          <a:p>
            <a:r>
              <a:rPr lang="en-US" dirty="0"/>
              <a:t>The brain and brain stem control all bodily functions</a:t>
            </a:r>
          </a:p>
          <a:p>
            <a:r>
              <a:rPr lang="en-US" dirty="0"/>
              <a:t>Irreversible total cessation of all brain function is death</a:t>
            </a:r>
          </a:p>
          <a:p>
            <a:r>
              <a:rPr lang="en-US" dirty="0"/>
              <a:t>Total cessation of all brain function including the brain stem, the patient is as if ‘physiologically decapitated’</a:t>
            </a:r>
          </a:p>
          <a:p>
            <a:endParaRPr lang="en-US" dirty="0"/>
          </a:p>
        </p:txBody>
      </p:sp>
    </p:spTree>
    <p:extLst>
      <p:ext uri="{BB962C8B-B14F-4D97-AF65-F5344CB8AC3E}">
        <p14:creationId xmlns:p14="http://schemas.microsoft.com/office/powerpoint/2010/main" val="939891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Rosner/Tendler </a:t>
            </a:r>
            <a:r>
              <a:rPr lang="en-US" dirty="0" err="1"/>
              <a:t>cont</a:t>
            </a:r>
            <a:endParaRPr lang="en-US" dirty="0"/>
          </a:p>
        </p:txBody>
      </p:sp>
      <p:sp>
        <p:nvSpPr>
          <p:cNvPr id="3" name="Content Placeholder 2"/>
          <p:cNvSpPr>
            <a:spLocks noGrp="1"/>
          </p:cNvSpPr>
          <p:nvPr>
            <p:ph idx="1"/>
          </p:nvPr>
        </p:nvSpPr>
        <p:spPr/>
        <p:txBody>
          <a:bodyPr>
            <a:normAutofit fontScale="92500"/>
          </a:bodyPr>
          <a:lstStyle/>
          <a:p>
            <a:r>
              <a:rPr lang="en-US" dirty="0"/>
              <a:t>Letter to Miller(May 24 1976) sole criterion of death is the total cessation of spontaneous respiration</a:t>
            </a:r>
          </a:p>
          <a:p>
            <a:r>
              <a:rPr lang="en-US" dirty="0"/>
              <a:t>YD 3 132 supports physiological decapitation as an absolute definition of death</a:t>
            </a:r>
          </a:p>
          <a:p>
            <a:endParaRPr lang="en-US" dirty="0"/>
          </a:p>
          <a:p>
            <a:r>
              <a:rPr lang="en-US" dirty="0"/>
              <a:t>It is our opinion that the continued beating of the heart is not halakhically critical</a:t>
            </a:r>
          </a:p>
          <a:p>
            <a:r>
              <a:rPr lang="en-US" dirty="0"/>
              <a:t>Based on the position of R. Moshe Feinstein, R Tendler introduced the concept of physiological decapitation as an acceptable definition of death even if cardiac function has not ceased</a:t>
            </a:r>
          </a:p>
          <a:p>
            <a:r>
              <a:rPr lang="en-US" dirty="0"/>
              <a:t>R. Moshe Feinstein is of the opinion that the criterion of death in a patient who gives the clinical impression of death is cessation of spontaneous respiration</a:t>
            </a:r>
          </a:p>
        </p:txBody>
      </p:sp>
    </p:spTree>
    <p:extLst>
      <p:ext uri="{BB962C8B-B14F-4D97-AF65-F5344CB8AC3E}">
        <p14:creationId xmlns:p14="http://schemas.microsoft.com/office/powerpoint/2010/main" val="1009078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2252" y="1193180"/>
            <a:ext cx="6359063" cy="3577934"/>
          </a:xfrm>
          <a:prstGeom prst="rect">
            <a:avLst/>
          </a:prstGeom>
        </p:spPr>
      </p:pic>
    </p:spTree>
    <p:extLst>
      <p:ext uri="{BB962C8B-B14F-4D97-AF65-F5344CB8AC3E}">
        <p14:creationId xmlns:p14="http://schemas.microsoft.com/office/powerpoint/2010/main" val="860671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 JD Bleich</a:t>
            </a:r>
          </a:p>
        </p:txBody>
      </p:sp>
      <p:sp>
        <p:nvSpPr>
          <p:cNvPr id="3" name="Content Placeholder 2"/>
          <p:cNvSpPr>
            <a:spLocks noGrp="1"/>
          </p:cNvSpPr>
          <p:nvPr>
            <p:ph idx="1"/>
          </p:nvPr>
        </p:nvSpPr>
        <p:spPr/>
        <p:txBody>
          <a:bodyPr/>
          <a:lstStyle/>
          <a:p>
            <a:r>
              <a:rPr lang="en-US" dirty="0"/>
              <a:t>“Survey of Recent Halakhic Periodical Literature”   Summer 1977 Tradition 16:4 pp121.   “Time of Death Legislation” pp130- 139</a:t>
            </a:r>
          </a:p>
          <a:p>
            <a:r>
              <a:rPr lang="en-US" dirty="0"/>
              <a:t>“In the spring of 1976, a short statement authored by Rabbi Moses Feinstein, dated Iyar 5736, dealing with the criteria of death according to Jewish law, was circulated by the </a:t>
            </a:r>
            <a:r>
              <a:rPr lang="en-US" dirty="0" err="1"/>
              <a:t>Rephael</a:t>
            </a:r>
            <a:r>
              <a:rPr lang="en-US" dirty="0"/>
              <a:t> Society, the medical section of the Association of Orthodox Jewish Scientists. Accompanying this document was a statement by Rabbi Moses Tendler going somewhat beyond the position of Rabbi Feinstein.”</a:t>
            </a:r>
          </a:p>
        </p:txBody>
      </p:sp>
    </p:spTree>
    <p:extLst>
      <p:ext uri="{BB962C8B-B14F-4D97-AF65-F5344CB8AC3E}">
        <p14:creationId xmlns:p14="http://schemas.microsoft.com/office/powerpoint/2010/main" val="304230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Rabbi Bleich’s understanding in 1977</a:t>
            </a:r>
          </a:p>
        </p:txBody>
      </p:sp>
      <p:sp>
        <p:nvSpPr>
          <p:cNvPr id="3" name="Content Placeholder 2"/>
          <p:cNvSpPr>
            <a:spLocks noGrp="1"/>
          </p:cNvSpPr>
          <p:nvPr>
            <p:ph idx="1"/>
          </p:nvPr>
        </p:nvSpPr>
        <p:spPr/>
        <p:txBody>
          <a:bodyPr>
            <a:normAutofit fontScale="92500" lnSpcReduction="20000"/>
          </a:bodyPr>
          <a:lstStyle/>
          <a:p>
            <a:r>
              <a:rPr lang="en-US" dirty="0"/>
              <a:t>“Rabbi Feinstein opines that total irreversible cessation of independent respiratory activity is sufficient to establish that death has occurred.  The practical problem is that of determining….”</a:t>
            </a:r>
          </a:p>
          <a:p>
            <a:r>
              <a:rPr lang="en-US" dirty="0"/>
              <a:t>“If the patient is capable of even minimal breathing, Rabbi Feinstein declares that it is mandatory to provide every possible mechanical assistance.”</a:t>
            </a:r>
          </a:p>
          <a:p>
            <a:r>
              <a:rPr lang="en-US" dirty="0"/>
              <a:t>This procedure can only be followed for lingering and debilitating illness.</a:t>
            </a:r>
          </a:p>
          <a:p>
            <a:r>
              <a:rPr lang="en-US" dirty="0"/>
              <a:t>Trauma requires radio-isotope scanning only as confirmatory evidence of the irreversible nature of respiratory cessation</a:t>
            </a:r>
          </a:p>
          <a:p>
            <a:r>
              <a:rPr lang="en-US" dirty="0"/>
              <a:t>“Absence of respiration may not be accepted as </a:t>
            </a:r>
            <a:r>
              <a:rPr lang="en-US" dirty="0" err="1"/>
              <a:t>conclusive..in</a:t>
            </a:r>
            <a:r>
              <a:rPr lang="en-US" dirty="0"/>
              <a:t> cases of accident or traumatic injury or in cases of drug induced coma since in such cases cessation of respiration may be reversible.”</a:t>
            </a:r>
          </a:p>
          <a:p>
            <a:r>
              <a:rPr lang="en-US" dirty="0"/>
              <a:t>Total cessation of independent  respiration may be relied upon as an indication that death has occurred only if it can also be determined by means of radioisotope scanning techniques that cessation of circulation of blood has taken place.”</a:t>
            </a:r>
          </a:p>
          <a:p>
            <a:endParaRPr lang="en-US" dirty="0"/>
          </a:p>
        </p:txBody>
      </p:sp>
    </p:spTree>
    <p:extLst>
      <p:ext uri="{BB962C8B-B14F-4D97-AF65-F5344CB8AC3E}">
        <p14:creationId xmlns:p14="http://schemas.microsoft.com/office/powerpoint/2010/main" val="1959653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Rabbi Bleich’s critique 1977</a:t>
            </a:r>
          </a:p>
        </p:txBody>
      </p:sp>
      <p:sp>
        <p:nvSpPr>
          <p:cNvPr id="3" name="Content Placeholder 2"/>
          <p:cNvSpPr>
            <a:spLocks noGrp="1"/>
          </p:cNvSpPr>
          <p:nvPr>
            <p:ph idx="1"/>
          </p:nvPr>
        </p:nvSpPr>
        <p:spPr/>
        <p:txBody>
          <a:bodyPr>
            <a:normAutofit/>
          </a:bodyPr>
          <a:lstStyle/>
          <a:p>
            <a:r>
              <a:rPr lang="en-US" dirty="0"/>
              <a:t>It appears to contradict IM YD II 146- (Yevamot 121a- “Rabbi Feinstein understands this incident as demonstrating that…a person may survive for at least a limited period of time even without breathing. In the same responsum, he asserts that life may be present even in the absence of both perceivable respiratory and cardiac activity and, accordingly, a patient should not be pronounced dead if there are clinical indications of the presence of any vital forces.”</a:t>
            </a:r>
          </a:p>
          <a:p>
            <a:r>
              <a:rPr lang="en-US" dirty="0"/>
              <a:t>“Rabbi Feinstein, in this statement, as opposed to his responsum in IM, does not take cognizance of spontaneous cardiac activity as an indication of life- contradicts Chatam Sofer YD 338 and </a:t>
            </a:r>
            <a:r>
              <a:rPr lang="en-US" dirty="0" err="1"/>
              <a:t>Chakham</a:t>
            </a:r>
            <a:r>
              <a:rPr lang="en-US" dirty="0"/>
              <a:t> </a:t>
            </a:r>
            <a:r>
              <a:rPr lang="en-US" dirty="0" err="1"/>
              <a:t>Zevi</a:t>
            </a:r>
            <a:r>
              <a:rPr lang="en-US" dirty="0"/>
              <a:t> no. 77.</a:t>
            </a:r>
          </a:p>
          <a:p>
            <a:endParaRPr lang="en-US" dirty="0"/>
          </a:p>
          <a:p>
            <a:endParaRPr lang="en-US" dirty="0"/>
          </a:p>
        </p:txBody>
      </p:sp>
    </p:spTree>
    <p:extLst>
      <p:ext uri="{BB962C8B-B14F-4D97-AF65-F5344CB8AC3E}">
        <p14:creationId xmlns:p14="http://schemas.microsoft.com/office/powerpoint/2010/main" val="2778589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Rabbi Bleich 1977</a:t>
            </a:r>
          </a:p>
        </p:txBody>
      </p:sp>
      <p:sp>
        <p:nvSpPr>
          <p:cNvPr id="3" name="Content Placeholder 2"/>
          <p:cNvSpPr>
            <a:spLocks noGrp="1"/>
          </p:cNvSpPr>
          <p:nvPr>
            <p:ph idx="1"/>
          </p:nvPr>
        </p:nvSpPr>
        <p:spPr/>
        <p:txBody>
          <a:bodyPr>
            <a:normAutofit/>
          </a:bodyPr>
          <a:lstStyle/>
          <a:p>
            <a:r>
              <a:rPr lang="en-US" dirty="0"/>
              <a:t>“Rabbi Feinstein is firm in his opinion that the irreversible cessation of spontaneous respiration is halakhically both a necessary and sufficient condition of death.”</a:t>
            </a:r>
          </a:p>
          <a:p>
            <a:endParaRPr lang="en-US" dirty="0"/>
          </a:p>
          <a:p>
            <a:r>
              <a:rPr lang="en-US" dirty="0"/>
              <a:t>Radio-isotope scanning in cases of traumatic accident is required by him only as confirmatory evidence of the irreversible nature of respiratory cessation.</a:t>
            </a:r>
          </a:p>
          <a:p>
            <a:r>
              <a:rPr lang="en-US" dirty="0"/>
              <a:t>“In oral communications, Rabbi Feinstein has repeatedly stated that he in no way is prepared to accepted any form of ‘brain death’ as compatible with the provisions of Halakhah, a position which is formulated explicitly and unequivocally in IM, YD II 146.</a:t>
            </a:r>
          </a:p>
        </p:txBody>
      </p:sp>
    </p:spTree>
    <p:extLst>
      <p:ext uri="{BB962C8B-B14F-4D97-AF65-F5344CB8AC3E}">
        <p14:creationId xmlns:p14="http://schemas.microsoft.com/office/powerpoint/2010/main" val="113259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0908" y="0"/>
            <a:ext cx="6310184" cy="6858000"/>
          </a:xfrm>
          <a:prstGeom prst="rect">
            <a:avLst/>
          </a:prstGeom>
        </p:spPr>
      </p:pic>
    </p:spTree>
    <p:extLst>
      <p:ext uri="{BB962C8B-B14F-4D97-AF65-F5344CB8AC3E}">
        <p14:creationId xmlns:p14="http://schemas.microsoft.com/office/powerpoint/2010/main" val="467855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Rabbi Bleich 1977</a:t>
            </a:r>
          </a:p>
        </p:txBody>
      </p:sp>
      <p:sp>
        <p:nvSpPr>
          <p:cNvPr id="3" name="Content Placeholder 2"/>
          <p:cNvSpPr>
            <a:spLocks noGrp="1"/>
          </p:cNvSpPr>
          <p:nvPr>
            <p:ph idx="1"/>
          </p:nvPr>
        </p:nvSpPr>
        <p:spPr/>
        <p:txBody>
          <a:bodyPr/>
          <a:lstStyle/>
          <a:p>
            <a:r>
              <a:rPr lang="en-US" dirty="0"/>
              <a:t>Rabbi Tendler is prepared, at least hypothetically, to accept additional criteria as well- mentioning accepting absence of blood flow to the medulla. </a:t>
            </a:r>
          </a:p>
          <a:p>
            <a:r>
              <a:rPr lang="en-US" dirty="0"/>
              <a:t>R. Tendler endorses the ‘Harvard Criteria’</a:t>
            </a:r>
          </a:p>
          <a:p>
            <a:r>
              <a:rPr lang="en-US" dirty="0"/>
              <a:t>Seems to equate R. Tendler with physiological decapitation, points out that not every cell in the brain is dead</a:t>
            </a:r>
          </a:p>
        </p:txBody>
      </p:sp>
    </p:spTree>
    <p:extLst>
      <p:ext uri="{BB962C8B-B14F-4D97-AF65-F5344CB8AC3E}">
        <p14:creationId xmlns:p14="http://schemas.microsoft.com/office/powerpoint/2010/main" val="2004471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Rosner 1983</a:t>
            </a:r>
          </a:p>
        </p:txBody>
      </p:sp>
      <p:sp>
        <p:nvSpPr>
          <p:cNvPr id="3" name="Content Placeholder 2"/>
          <p:cNvSpPr>
            <a:spLocks noGrp="1"/>
          </p:cNvSpPr>
          <p:nvPr>
            <p:ph idx="1"/>
          </p:nvPr>
        </p:nvSpPr>
        <p:spPr>
          <a:xfrm>
            <a:off x="1328123" y="1756935"/>
            <a:ext cx="8596668" cy="3880773"/>
          </a:xfrm>
        </p:spPr>
        <p:txBody>
          <a:bodyPr>
            <a:normAutofit/>
          </a:bodyPr>
          <a:lstStyle/>
          <a:p>
            <a:r>
              <a:rPr lang="en-US" dirty="0"/>
              <a:t>“Definition of Death in Jewish Law”  New York State Journal of Medicine 1983 pp 973-978</a:t>
            </a:r>
          </a:p>
          <a:p>
            <a:r>
              <a:rPr lang="en-US" dirty="0"/>
              <a:t>R. Moshe Feinstein states that if the brain is not functioning, death will occur because breathing will stop.</a:t>
            </a:r>
          </a:p>
          <a:p>
            <a:r>
              <a:rPr lang="en-US" dirty="0"/>
              <a:t>Until breathing has stopped, the patient is alive</a:t>
            </a:r>
          </a:p>
          <a:p>
            <a:r>
              <a:rPr lang="en-US" dirty="0"/>
              <a:t>If one kills someone with no brain function who is still breathing, it is murder.</a:t>
            </a:r>
          </a:p>
          <a:p>
            <a:r>
              <a:rPr lang="en-US" dirty="0"/>
              <a:t>“The Talmud and Codes do not indicate….that signs of life are in the brain, and it is illogical to say that the nature of man changed.”</a:t>
            </a:r>
          </a:p>
          <a:p>
            <a:r>
              <a:rPr lang="en-US" dirty="0"/>
              <a:t>“cessation of brain activity is not the definition of life.</a:t>
            </a:r>
          </a:p>
          <a:p>
            <a:r>
              <a:rPr lang="en-US" dirty="0"/>
              <a:t>“the nose is not the organ which gives life to a human being, nor is it the organ of respiration, rather the brain and the heart give life to man.”</a:t>
            </a:r>
          </a:p>
          <a:p>
            <a:endParaRPr lang="en-US" dirty="0"/>
          </a:p>
        </p:txBody>
      </p:sp>
    </p:spTree>
    <p:extLst>
      <p:ext uri="{BB962C8B-B14F-4D97-AF65-F5344CB8AC3E}">
        <p14:creationId xmlns:p14="http://schemas.microsoft.com/office/powerpoint/2010/main" val="1857979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Rosner 1983</a:t>
            </a:r>
          </a:p>
        </p:txBody>
      </p:sp>
      <p:sp>
        <p:nvSpPr>
          <p:cNvPr id="3" name="Content Placeholder 2"/>
          <p:cNvSpPr>
            <a:spLocks noGrp="1"/>
          </p:cNvSpPr>
          <p:nvPr>
            <p:ph idx="1"/>
          </p:nvPr>
        </p:nvSpPr>
        <p:spPr/>
        <p:txBody>
          <a:bodyPr>
            <a:normAutofit fontScale="92500" lnSpcReduction="20000"/>
          </a:bodyPr>
          <a:lstStyle/>
          <a:p>
            <a:r>
              <a:rPr lang="en-US" dirty="0"/>
              <a:t>R. Moses Tendler introduced the concept of brain stem death as an acceptable criterion for the definition of death even if cardiac function has not ceased.</a:t>
            </a:r>
          </a:p>
          <a:p>
            <a:r>
              <a:rPr lang="en-US" dirty="0"/>
              <a:t>If it can be definitely demonstrated that brain stem death, not cerebral cortex or “brain” death, but actual brain stem death has occurred, then the patient is legally dead in Jewish law because he is equated with a decapitated individual whose heart may be beating but whose brain stem is irreversibly ‘dead’. </a:t>
            </a:r>
          </a:p>
          <a:p>
            <a:r>
              <a:rPr lang="en-US" dirty="0"/>
              <a:t>The Tendler position that “complete and permanent absence of any brain-related vital bodily function is recognized as death by Jewish scholars is supported by a recent responsum by R. Moses Feinstein (IM YD 3 132)</a:t>
            </a:r>
          </a:p>
          <a:p>
            <a:r>
              <a:rPr lang="en-US" dirty="0"/>
              <a:t>The latter states that if by injecting a substance into the vein of a patient, physicians can ascertain that there is no circulation to the brain, meaning no connection between the brain and the rest of the body, then that patient is legally dead in Judaism because he is equivalent to a decapitated person. Where the test is available, continues Feinstein, it should be used.</a:t>
            </a:r>
          </a:p>
          <a:p>
            <a:r>
              <a:rPr lang="en-US" dirty="0"/>
              <a:t>Discusses criticism- none claiming a different understanding of R. Feinstein</a:t>
            </a:r>
          </a:p>
        </p:txBody>
      </p:sp>
    </p:spTree>
    <p:extLst>
      <p:ext uri="{BB962C8B-B14F-4D97-AF65-F5344CB8AC3E}">
        <p14:creationId xmlns:p14="http://schemas.microsoft.com/office/powerpoint/2010/main" val="1942395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Israeli Chief Rabbinate</a:t>
            </a:r>
          </a:p>
        </p:txBody>
      </p:sp>
      <p:sp>
        <p:nvSpPr>
          <p:cNvPr id="3" name="Content Placeholder 2"/>
          <p:cNvSpPr>
            <a:spLocks noGrp="1"/>
          </p:cNvSpPr>
          <p:nvPr>
            <p:ph idx="1"/>
          </p:nvPr>
        </p:nvSpPr>
        <p:spPr/>
        <p:txBody>
          <a:bodyPr/>
          <a:lstStyle/>
          <a:p>
            <a:r>
              <a:rPr lang="en-US" dirty="0"/>
              <a:t>Accepted brainstem death in 1986</a:t>
            </a:r>
          </a:p>
          <a:p>
            <a:r>
              <a:rPr lang="en-US" dirty="0"/>
              <a:t>R. Mordechai </a:t>
            </a:r>
            <a:r>
              <a:rPr lang="en-US" dirty="0" err="1"/>
              <a:t>Halperin</a:t>
            </a:r>
            <a:r>
              <a:rPr lang="en-US" dirty="0"/>
              <a:t> 1986 Vol 5 pp 55-79 </a:t>
            </a:r>
          </a:p>
        </p:txBody>
      </p:sp>
    </p:spTree>
    <p:extLst>
      <p:ext uri="{BB962C8B-B14F-4D97-AF65-F5344CB8AC3E}">
        <p14:creationId xmlns:p14="http://schemas.microsoft.com/office/powerpoint/2010/main" val="1066102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Rabbinical Council of America</a:t>
            </a:r>
          </a:p>
        </p:txBody>
      </p:sp>
      <p:sp>
        <p:nvSpPr>
          <p:cNvPr id="3" name="Content Placeholder 2"/>
          <p:cNvSpPr>
            <a:spLocks noGrp="1"/>
          </p:cNvSpPr>
          <p:nvPr>
            <p:ph idx="1"/>
          </p:nvPr>
        </p:nvSpPr>
        <p:spPr/>
        <p:txBody>
          <a:bodyPr/>
          <a:lstStyle/>
          <a:p>
            <a:r>
              <a:rPr lang="en-US" dirty="0"/>
              <a:t>1991 voted to adopt a resolution </a:t>
            </a:r>
            <a:r>
              <a:rPr lang="en-US" dirty="0" err="1"/>
              <a:t>acceptiong</a:t>
            </a:r>
            <a:r>
              <a:rPr lang="en-US" dirty="0"/>
              <a:t> brain stem death as halachic death and supporting organ donation</a:t>
            </a:r>
          </a:p>
        </p:txBody>
      </p:sp>
    </p:spTree>
    <p:extLst>
      <p:ext uri="{BB962C8B-B14F-4D97-AF65-F5344CB8AC3E}">
        <p14:creationId xmlns:p14="http://schemas.microsoft.com/office/powerpoint/2010/main" val="2836695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Critique of R. Tendler</a:t>
            </a:r>
          </a:p>
        </p:txBody>
      </p:sp>
      <p:sp>
        <p:nvSpPr>
          <p:cNvPr id="3" name="Content Placeholder 2"/>
          <p:cNvSpPr>
            <a:spLocks noGrp="1"/>
          </p:cNvSpPr>
          <p:nvPr>
            <p:ph idx="1"/>
          </p:nvPr>
        </p:nvSpPr>
        <p:spPr/>
        <p:txBody>
          <a:bodyPr/>
          <a:lstStyle/>
          <a:p>
            <a:r>
              <a:rPr lang="en-US" dirty="0"/>
              <a:t>Most serious is that he misrepresented the position of R. Moshe Feinstein</a:t>
            </a:r>
          </a:p>
          <a:p>
            <a:r>
              <a:rPr lang="en-US" dirty="0"/>
              <a:t>Changes in medical understanding- not all ‘brain dead’ had cessation of brain circulation</a:t>
            </a:r>
          </a:p>
          <a:p>
            <a:r>
              <a:rPr lang="en-US" dirty="0"/>
              <a:t>No proof that ‘every cell’ was dead</a:t>
            </a:r>
          </a:p>
          <a:p>
            <a:r>
              <a:rPr lang="en-US" dirty="0"/>
              <a:t>In those that fulfilled ‘Harvard criteria’, parts of the brain could still have function- hypothalamus etc</a:t>
            </a:r>
          </a:p>
          <a:p>
            <a:r>
              <a:rPr lang="en-US" dirty="0"/>
              <a:t>American Academy of Neurology revised criteria so that those with residual hypothalamic or pituitary activity were still considered dead</a:t>
            </a:r>
          </a:p>
        </p:txBody>
      </p:sp>
    </p:spTree>
    <p:extLst>
      <p:ext uri="{BB962C8B-B14F-4D97-AF65-F5344CB8AC3E}">
        <p14:creationId xmlns:p14="http://schemas.microsoft.com/office/powerpoint/2010/main" val="1642245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 Bleich (1989)</a:t>
            </a:r>
          </a:p>
        </p:txBody>
      </p:sp>
      <p:sp>
        <p:nvSpPr>
          <p:cNvPr id="3" name="Content Placeholder 2"/>
          <p:cNvSpPr>
            <a:spLocks noGrp="1"/>
          </p:cNvSpPr>
          <p:nvPr>
            <p:ph idx="1"/>
          </p:nvPr>
        </p:nvSpPr>
        <p:spPr/>
        <p:txBody>
          <a:bodyPr/>
          <a:lstStyle/>
          <a:p>
            <a:r>
              <a:rPr lang="en-US" dirty="0"/>
              <a:t>“Of Cerebral, Respiratory, and Cardiac Death”. Tradition Spring 1989 24:3 . PP 44</a:t>
            </a:r>
          </a:p>
          <a:p>
            <a:r>
              <a:rPr lang="en-US" dirty="0"/>
              <a:t>Begins with the critique that every cell of the brain isn’t dead with ‘brain death’</a:t>
            </a:r>
          </a:p>
          <a:p>
            <a:r>
              <a:rPr lang="en-US" dirty="0"/>
              <a:t>“R. Moses Feinstein IM YD II 146 explicitly and unequivocally rejects brain death as incompatible with Halakha “since it is not mentioned in the Gemara or Codes that there is an indication of life in the brain.”</a:t>
            </a:r>
          </a:p>
          <a:p>
            <a:r>
              <a:rPr lang="en-US" dirty="0"/>
              <a:t>“the Chief Rabbinate Council reports…that in later years Rabbi Feinstein ..accepted neurological criteria of death… Any such report is </a:t>
            </a:r>
            <a:r>
              <a:rPr lang="en-US" dirty="0" err="1"/>
              <a:t>contrafactual</a:t>
            </a:r>
            <a:r>
              <a:rPr lang="en-US" dirty="0"/>
              <a:t>.”</a:t>
            </a:r>
          </a:p>
          <a:p>
            <a:r>
              <a:rPr lang="en-US" dirty="0"/>
              <a:t>“Rabbi Feinstein’s opposition to heart transplantation(murder of the donor) is reiterated in IM HM II 72)</a:t>
            </a:r>
          </a:p>
          <a:p>
            <a:endParaRPr lang="en-US" dirty="0"/>
          </a:p>
        </p:txBody>
      </p:sp>
    </p:spTree>
    <p:extLst>
      <p:ext uri="{BB962C8B-B14F-4D97-AF65-F5344CB8AC3E}">
        <p14:creationId xmlns:p14="http://schemas.microsoft.com/office/powerpoint/2010/main" val="1309025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 Bleich 1989- tries to insert heart function into R. Feinstein’s psak</a:t>
            </a:r>
          </a:p>
        </p:txBody>
      </p:sp>
      <p:sp>
        <p:nvSpPr>
          <p:cNvPr id="3" name="Content Placeholder 2"/>
          <p:cNvSpPr>
            <a:spLocks noGrp="1"/>
          </p:cNvSpPr>
          <p:nvPr>
            <p:ph idx="1"/>
          </p:nvPr>
        </p:nvSpPr>
        <p:spPr/>
        <p:txBody>
          <a:bodyPr>
            <a:normAutofit lnSpcReduction="10000"/>
          </a:bodyPr>
          <a:lstStyle/>
          <a:p>
            <a:r>
              <a:rPr lang="en-US" dirty="0"/>
              <a:t>“Some confusion appears to have arisen as a result of a comment included in IM YD III no. 132, dated 5 Iyar 5736, in which in at least some instances, Rabbi Feinstein requires blood flow studies in order to confirm that death has occurred.”</a:t>
            </a:r>
          </a:p>
          <a:p>
            <a:r>
              <a:rPr lang="en-US" dirty="0"/>
              <a:t>“A careful reading of IM YD III 132 reveals that Rabbi Feinstein did not in any way rely upon neurological criteria or blood flow studies in order to establish the occurrence of death. Rather…. Accident victims should not be pronounced dead on the basis of respiratory criteria alone.</a:t>
            </a:r>
          </a:p>
          <a:p>
            <a:r>
              <a:rPr lang="en-US" dirty="0"/>
              <a:t>Quoting IM YD II 146- “those comments certainly reflect a clear recognition </a:t>
            </a:r>
            <a:r>
              <a:rPr lang="en-US" dirty="0" err="1"/>
              <a:t>tha</a:t>
            </a:r>
            <a:r>
              <a:rPr lang="en-US" dirty="0"/>
              <a:t> the primary vital force in the human organism is the beating of the heart…other criteria must be sought…only because in some circumstances, absence of a detectable heartbeat is an unreliable indicator that death has occurred.  Clearly the presence of a spontaneous heartbeat is itself an absolute indication of the presence of the life in the organism.”</a:t>
            </a:r>
          </a:p>
        </p:txBody>
      </p:sp>
    </p:spTree>
    <p:extLst>
      <p:ext uri="{BB962C8B-B14F-4D97-AF65-F5344CB8AC3E}">
        <p14:creationId xmlns:p14="http://schemas.microsoft.com/office/powerpoint/2010/main" val="570564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 Bleich 1991</a:t>
            </a:r>
          </a:p>
        </p:txBody>
      </p:sp>
      <p:sp>
        <p:nvSpPr>
          <p:cNvPr id="3" name="Content Placeholder 2"/>
          <p:cNvSpPr>
            <a:spLocks noGrp="1"/>
          </p:cNvSpPr>
          <p:nvPr>
            <p:ph idx="1"/>
          </p:nvPr>
        </p:nvSpPr>
        <p:spPr/>
        <p:txBody>
          <a:bodyPr>
            <a:normAutofit lnSpcReduction="10000"/>
          </a:bodyPr>
          <a:lstStyle/>
          <a:p>
            <a:r>
              <a:rPr lang="en-US" dirty="0"/>
              <a:t>“The Halakhic Status of Brain Death Criteria: Further Observations” in Time of Death in Jewish Law. J. David Bleich (Gross Brothers: Union City NJ) 1991. pp161-178</a:t>
            </a:r>
          </a:p>
          <a:p>
            <a:r>
              <a:rPr lang="en-US" dirty="0"/>
              <a:t>“R. Feinstein’s position was misrepresented during his own lifetime” referring to the letter from R. Feinstein regarding legislation</a:t>
            </a:r>
          </a:p>
          <a:p>
            <a:r>
              <a:rPr lang="en-US" dirty="0"/>
              <a:t>Claims that R. Feinstein’s original position regarding heart transplants was a ‘chazakah’</a:t>
            </a:r>
          </a:p>
          <a:p>
            <a:r>
              <a:rPr lang="en-US" dirty="0"/>
              <a:t>Claims that his own analysis of IM YD III 132 addresses </a:t>
            </a:r>
            <a:br>
              <a:rPr lang="en-US" dirty="0"/>
            </a:br>
            <a:r>
              <a:rPr lang="en-US" dirty="0"/>
              <a:t>“not determination of time of death, but criteria for withholding treatment of a terminally ill patient”</a:t>
            </a:r>
          </a:p>
          <a:p>
            <a:r>
              <a:rPr lang="en-US" dirty="0"/>
              <a:t>“Persons who discussed it with him…..” does not appear that R. Bleich discussed it personally</a:t>
            </a:r>
          </a:p>
          <a:p>
            <a:endParaRPr lang="en-US" dirty="0"/>
          </a:p>
        </p:txBody>
      </p:sp>
    </p:spTree>
    <p:extLst>
      <p:ext uri="{BB962C8B-B14F-4D97-AF65-F5344CB8AC3E}">
        <p14:creationId xmlns:p14="http://schemas.microsoft.com/office/powerpoint/2010/main" val="701039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RSZA quoted in Nishmat Avraham- 339.2</a:t>
            </a:r>
          </a:p>
        </p:txBody>
      </p:sp>
      <p:sp>
        <p:nvSpPr>
          <p:cNvPr id="3" name="Content Placeholder 2"/>
          <p:cNvSpPr>
            <a:spLocks noGrp="1"/>
          </p:cNvSpPr>
          <p:nvPr>
            <p:ph idx="1"/>
          </p:nvPr>
        </p:nvSpPr>
        <p:spPr/>
        <p:txBody>
          <a:bodyPr/>
          <a:lstStyle/>
          <a:p>
            <a:r>
              <a:rPr lang="en-US" dirty="0"/>
              <a:t>Analysis of R Moshe Feinstein</a:t>
            </a:r>
          </a:p>
          <a:p>
            <a:r>
              <a:rPr lang="en-US" dirty="0"/>
              <a:t>The isotope test is a </a:t>
            </a:r>
            <a:r>
              <a:rPr lang="en-US" dirty="0" err="1"/>
              <a:t>chumrah</a:t>
            </a:r>
            <a:r>
              <a:rPr lang="en-US" dirty="0"/>
              <a:t> to be sure</a:t>
            </a:r>
          </a:p>
          <a:p>
            <a:r>
              <a:rPr lang="en-US" dirty="0"/>
              <a:t>The criteria are only to be able to remove the ventilator, not for transplant</a:t>
            </a:r>
          </a:p>
          <a:p>
            <a:r>
              <a:rPr lang="en-US" dirty="0"/>
              <a:t>“It is a great wonder why he didn’t mention organ donation”</a:t>
            </a:r>
          </a:p>
          <a:p>
            <a:r>
              <a:rPr lang="en-US" dirty="0"/>
              <a:t>“brain death is not mention in Shas”</a:t>
            </a:r>
          </a:p>
          <a:p>
            <a:r>
              <a:rPr lang="en-US" dirty="0"/>
              <a:t>“it isn’t clear how determinative the examinations are.”</a:t>
            </a:r>
          </a:p>
        </p:txBody>
      </p:sp>
    </p:spTree>
    <p:extLst>
      <p:ext uri="{BB962C8B-B14F-4D97-AF65-F5344CB8AC3E}">
        <p14:creationId xmlns:p14="http://schemas.microsoft.com/office/powerpoint/2010/main" val="3300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Context</a:t>
            </a:r>
          </a:p>
        </p:txBody>
      </p:sp>
      <p:sp>
        <p:nvSpPr>
          <p:cNvPr id="3" name="Content Placeholder 2"/>
          <p:cNvSpPr>
            <a:spLocks noGrp="1"/>
          </p:cNvSpPr>
          <p:nvPr>
            <p:ph idx="1"/>
          </p:nvPr>
        </p:nvSpPr>
        <p:spPr/>
        <p:txBody>
          <a:bodyPr/>
          <a:lstStyle/>
          <a:p>
            <a:r>
              <a:rPr lang="en-US" dirty="0"/>
              <a:t>Societal</a:t>
            </a:r>
          </a:p>
          <a:p>
            <a:r>
              <a:rPr lang="en-US" dirty="0"/>
              <a:t>Specific cultural/philosophical/scientific understandings and assumptions</a:t>
            </a:r>
          </a:p>
          <a:p>
            <a:r>
              <a:rPr lang="en-US" dirty="0"/>
              <a:t>Identifying and understanding underlying assumptions is crucial for coming to coherent conclusions</a:t>
            </a:r>
          </a:p>
        </p:txBody>
      </p:sp>
    </p:spTree>
    <p:extLst>
      <p:ext uri="{BB962C8B-B14F-4D97-AF65-F5344CB8AC3E}">
        <p14:creationId xmlns:p14="http://schemas.microsoft.com/office/powerpoint/2010/main" val="3236126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0312" y="289932"/>
            <a:ext cx="9523142" cy="6757639"/>
          </a:xfrm>
          <a:prstGeom prst="rect">
            <a:avLst/>
          </a:prstGeom>
        </p:spPr>
      </p:pic>
    </p:spTree>
    <p:extLst>
      <p:ext uri="{BB962C8B-B14F-4D97-AF65-F5344CB8AC3E}">
        <p14:creationId xmlns:p14="http://schemas.microsoft.com/office/powerpoint/2010/main" val="2297382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first published in Assia</a:t>
            </a:r>
          </a:p>
        </p:txBody>
      </p:sp>
      <p:sp>
        <p:nvSpPr>
          <p:cNvPr id="3" name="Content Placeholder 2"/>
          <p:cNvSpPr>
            <a:spLocks noGrp="1"/>
          </p:cNvSpPr>
          <p:nvPr>
            <p:ph idx="1"/>
          </p:nvPr>
        </p:nvSpPr>
        <p:spPr/>
        <p:txBody>
          <a:bodyPr/>
          <a:lstStyle/>
          <a:p>
            <a:r>
              <a:rPr lang="en-US" dirty="0"/>
              <a:t>Written to Dr. Bondi Kislev Taf Shim Mem Heh</a:t>
            </a:r>
          </a:p>
          <a:p>
            <a:r>
              <a:rPr lang="en-US" dirty="0"/>
              <a:t>Harvard Criteria are considered as cutting the head, and the brain is actually rotting</a:t>
            </a:r>
          </a:p>
          <a:p>
            <a:r>
              <a:rPr lang="en-US" dirty="0"/>
              <a:t>Even if the heart can still pump for a few days, since the patient cannot breath independently, he is considered dead- as explained in IM YD iii 132</a:t>
            </a:r>
          </a:p>
          <a:p>
            <a:r>
              <a:rPr lang="en-US" dirty="0"/>
              <a:t>We are obligated to treat patients who are not dead</a:t>
            </a:r>
          </a:p>
          <a:p>
            <a:endParaRPr lang="en-US" dirty="0"/>
          </a:p>
        </p:txBody>
      </p:sp>
    </p:spTree>
    <p:extLst>
      <p:ext uri="{BB962C8B-B14F-4D97-AF65-F5344CB8AC3E}">
        <p14:creationId xmlns:p14="http://schemas.microsoft.com/office/powerpoint/2010/main" val="3410736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of RSZA to the letter</a:t>
            </a:r>
          </a:p>
        </p:txBody>
      </p:sp>
      <p:sp>
        <p:nvSpPr>
          <p:cNvPr id="3" name="Content Placeholder 2"/>
          <p:cNvSpPr>
            <a:spLocks noGrp="1"/>
          </p:cNvSpPr>
          <p:nvPr>
            <p:ph idx="1"/>
          </p:nvPr>
        </p:nvSpPr>
        <p:spPr/>
        <p:txBody>
          <a:bodyPr/>
          <a:lstStyle/>
          <a:p>
            <a:r>
              <a:rPr lang="en-US" dirty="0"/>
              <a:t>And even if this is what is explained also in IM YD III 132, even so it is possible to push away and explain otherwise.  And I think that this is only to permit removing the respirator</a:t>
            </a:r>
          </a:p>
          <a:p>
            <a:r>
              <a:rPr lang="en-US" dirty="0"/>
              <a:t>If it was for purposes of donation he would have written that</a:t>
            </a:r>
          </a:p>
          <a:p>
            <a:endParaRPr lang="en-US" dirty="0"/>
          </a:p>
        </p:txBody>
      </p:sp>
    </p:spTree>
    <p:extLst>
      <p:ext uri="{BB962C8B-B14F-4D97-AF65-F5344CB8AC3E}">
        <p14:creationId xmlns:p14="http://schemas.microsoft.com/office/powerpoint/2010/main" val="1956223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 David Feinstein Kislev Taf Shin Nun </a:t>
            </a:r>
            <a:r>
              <a:rPr lang="en-US" dirty="0" err="1"/>
              <a:t>Gimmel</a:t>
            </a:r>
            <a:endParaRPr lang="en-US" dirty="0"/>
          </a:p>
        </p:txBody>
      </p:sp>
      <p:sp>
        <p:nvSpPr>
          <p:cNvPr id="3" name="Content Placeholder 2"/>
          <p:cNvSpPr>
            <a:spLocks noGrp="1"/>
          </p:cNvSpPr>
          <p:nvPr>
            <p:ph idx="1"/>
          </p:nvPr>
        </p:nvSpPr>
        <p:spPr/>
        <p:txBody>
          <a:bodyPr/>
          <a:lstStyle/>
          <a:p>
            <a:r>
              <a:rPr lang="en-US" dirty="0"/>
              <a:t>IM YD I 132 is authentic…and I heard some of the details from him….</a:t>
            </a:r>
          </a:p>
          <a:p>
            <a:r>
              <a:rPr lang="en-US" dirty="0"/>
              <a:t>To be clear, if he is laying still and there is no movement, even if the heart is beating, after he is no longer breathing he is completely dead.</a:t>
            </a:r>
          </a:p>
          <a:p>
            <a:r>
              <a:rPr lang="en-US" dirty="0"/>
              <a:t>Also many more testimonies- see the HODS website</a:t>
            </a:r>
          </a:p>
        </p:txBody>
      </p:sp>
    </p:spTree>
    <p:extLst>
      <p:ext uri="{BB962C8B-B14F-4D97-AF65-F5344CB8AC3E}">
        <p14:creationId xmlns:p14="http://schemas.microsoft.com/office/powerpoint/2010/main" val="1078856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Agudah- Chaim </a:t>
            </a:r>
            <a:r>
              <a:rPr lang="en-US" dirty="0" err="1"/>
              <a:t>Dovid</a:t>
            </a:r>
            <a:r>
              <a:rPr lang="en-US" dirty="0"/>
              <a:t> </a:t>
            </a:r>
            <a:r>
              <a:rPr lang="en-US" dirty="0" err="1"/>
              <a:t>Zwiebel</a:t>
            </a:r>
            <a:endParaRPr lang="en-US" dirty="0"/>
          </a:p>
        </p:txBody>
      </p:sp>
      <p:sp>
        <p:nvSpPr>
          <p:cNvPr id="3" name="Content Placeholder 2"/>
          <p:cNvSpPr>
            <a:spLocks noGrp="1"/>
          </p:cNvSpPr>
          <p:nvPr>
            <p:ph idx="1"/>
          </p:nvPr>
        </p:nvSpPr>
        <p:spPr/>
        <p:txBody>
          <a:bodyPr/>
          <a:lstStyle/>
          <a:p>
            <a:r>
              <a:rPr lang="en-US" dirty="0"/>
              <a:t>Jewish Observer Summer 1991  p 11</a:t>
            </a:r>
          </a:p>
          <a:p>
            <a:r>
              <a:rPr lang="en-US" dirty="0"/>
              <a:t>“The RCA has now purported to pasken” and offers the following “Torah Perspective” note the quotes</a:t>
            </a:r>
          </a:p>
          <a:p>
            <a:r>
              <a:rPr lang="en-US" dirty="0"/>
              <a:t>“…vital organs such as heart and liver may be donated after the patient has been declared dead by a competent neurologist based upon clinical and/or radiological evidence. In accord with the rulings of R JD Soloveitchik, </a:t>
            </a:r>
            <a:r>
              <a:rPr lang="en-US" dirty="0" err="1"/>
              <a:t>Hagaon</a:t>
            </a:r>
            <a:r>
              <a:rPr lang="en-US" dirty="0"/>
              <a:t> Hara Moshe Feinstein, and of the Chief rabbinate of Israel, death as determined by neurological criteria(</a:t>
            </a:r>
            <a:r>
              <a:rPr lang="en-US" dirty="0" err="1"/>
              <a:t>ie</a:t>
            </a:r>
            <a:r>
              <a:rPr lang="en-US" dirty="0"/>
              <a:t> brain death) fully meets the highest standards of </a:t>
            </a:r>
            <a:r>
              <a:rPr lang="en-US" dirty="0" err="1"/>
              <a:t>halacha</a:t>
            </a:r>
            <a:r>
              <a:rPr lang="en-US" dirty="0"/>
              <a:t>.</a:t>
            </a:r>
          </a:p>
        </p:txBody>
      </p:sp>
    </p:spTree>
    <p:extLst>
      <p:ext uri="{BB962C8B-B14F-4D97-AF65-F5344CB8AC3E}">
        <p14:creationId xmlns:p14="http://schemas.microsoft.com/office/powerpoint/2010/main" val="3194889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about the responsa labelling heart transplants as double murder?</a:t>
            </a:r>
          </a:p>
        </p:txBody>
      </p:sp>
      <p:sp>
        <p:nvSpPr>
          <p:cNvPr id="3" name="Subtitle 2"/>
          <p:cNvSpPr>
            <a:spLocks noGrp="1"/>
          </p:cNvSpPr>
          <p:nvPr>
            <p:ph type="subTitle" idx="1"/>
          </p:nvPr>
        </p:nvSpPr>
        <p:spPr/>
        <p:txBody>
          <a:bodyPr/>
          <a:lstStyle/>
          <a:p>
            <a:r>
              <a:rPr lang="en-US" dirty="0"/>
              <a:t>R. Tendler notes that they referred to determinations of cerebral death, not ‘brain death’- patients were breathing</a:t>
            </a:r>
          </a:p>
        </p:txBody>
      </p:sp>
    </p:spTree>
    <p:extLst>
      <p:ext uri="{BB962C8B-B14F-4D97-AF65-F5344CB8AC3E}">
        <p14:creationId xmlns:p14="http://schemas.microsoft.com/office/powerpoint/2010/main" val="1708736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Fred Rosner on R. Moshe on heart transplants(1969)</a:t>
            </a:r>
          </a:p>
        </p:txBody>
      </p:sp>
      <p:sp>
        <p:nvSpPr>
          <p:cNvPr id="3" name="Content Placeholder 2"/>
          <p:cNvSpPr>
            <a:spLocks noGrp="1"/>
          </p:cNvSpPr>
          <p:nvPr>
            <p:ph idx="1"/>
          </p:nvPr>
        </p:nvSpPr>
        <p:spPr/>
        <p:txBody>
          <a:bodyPr>
            <a:normAutofit/>
          </a:bodyPr>
          <a:lstStyle/>
          <a:p>
            <a:r>
              <a:rPr lang="en-US" dirty="0"/>
              <a:t>R. Moshe considered the procedure to involve double murder</a:t>
            </a:r>
          </a:p>
          <a:p>
            <a:r>
              <a:rPr lang="en-US" dirty="0"/>
              <a:t>“A personal interview by this writer as well as a careful reading of R. Feinstein’s lengthy responsum on this subject discloses the following clarification of his position. If the donor is absolutely and positively dead by all medical and Jewish legal criteria, then no murder of the donor would be involved and the removal of his heart or other organ to save another human life would be permitted.”</a:t>
            </a:r>
          </a:p>
          <a:p>
            <a:r>
              <a:rPr lang="en-US" dirty="0"/>
              <a:t>Fred Rosner, “Heart and other organ Transplantation and Jewish Law” in Modern Medicine and Jewish Law. Pp 155-176 (Yeshiva University Press: New York) 1972.  see also “Organ Transplantation And Jewish Law” in “A Science and Torah Reader” NCSY 1970 where this is added: </a:t>
            </a:r>
          </a:p>
        </p:txBody>
      </p:sp>
    </p:spTree>
    <p:extLst>
      <p:ext uri="{BB962C8B-B14F-4D97-AF65-F5344CB8AC3E}">
        <p14:creationId xmlns:p14="http://schemas.microsoft.com/office/powerpoint/2010/main" val="3314537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Rosner(heart transplantation 1970)</a:t>
            </a:r>
          </a:p>
        </p:txBody>
      </p:sp>
      <p:sp>
        <p:nvSpPr>
          <p:cNvPr id="3" name="Content Placeholder 2"/>
          <p:cNvSpPr>
            <a:spLocks noGrp="1"/>
          </p:cNvSpPr>
          <p:nvPr>
            <p:ph idx="1"/>
          </p:nvPr>
        </p:nvSpPr>
        <p:spPr/>
        <p:txBody>
          <a:bodyPr/>
          <a:lstStyle/>
          <a:p>
            <a:r>
              <a:rPr lang="en-US" dirty="0"/>
              <a:t>“Concerning the recipient, when medical science will have progressed to the point where cardiac transplantation becomes an accepted therapeutic procedure with reasonably good chances for success, then the recipient would no longer be considered murdered.  Additional animal experimentation, continues Rabbi Feinstein, is essential to overcome major obstacles… before heart transplantation in man can be condoned. IN the present state of medical knowledge, however, where chances for success are miniscule and the recipient’s life is probably shortened rather than lengthened by this procedure, heart transplantation must still be considered murder of the recipient.”</a:t>
            </a:r>
          </a:p>
        </p:txBody>
      </p:sp>
    </p:spTree>
    <p:extLst>
      <p:ext uri="{BB962C8B-B14F-4D97-AF65-F5344CB8AC3E}">
        <p14:creationId xmlns:p14="http://schemas.microsoft.com/office/powerpoint/2010/main" val="17529453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Rosner(continued)</a:t>
            </a:r>
          </a:p>
        </p:txBody>
      </p:sp>
      <p:sp>
        <p:nvSpPr>
          <p:cNvPr id="3" name="Content Placeholder 2"/>
          <p:cNvSpPr>
            <a:spLocks noGrp="1"/>
          </p:cNvSpPr>
          <p:nvPr>
            <p:ph idx="1"/>
          </p:nvPr>
        </p:nvSpPr>
        <p:spPr/>
        <p:txBody>
          <a:bodyPr/>
          <a:lstStyle/>
          <a:p>
            <a:r>
              <a:rPr lang="en-US" dirty="0"/>
              <a:t>The major concern of most if not all of the </a:t>
            </a:r>
            <a:r>
              <a:rPr lang="en-US" dirty="0" err="1"/>
              <a:t>Rabis</a:t>
            </a:r>
            <a:r>
              <a:rPr lang="en-US" dirty="0"/>
              <a:t> attempting to give legal rulings in heart transplant cases is the establishment of the death of the donor. This is the identical problem that the medical and legal professions are now wrestling with.  The majority of Rabbinic opinion expressed to date in regard to heart transplants is of a permissive nature provided the donor was definitely deceased at the time his heart was removed. Even Rabbis Moses Feinstein and Yitzchok Yaakov Weiss, who voice the most stringent opposition, might also agree under these conditions.”</a:t>
            </a:r>
          </a:p>
        </p:txBody>
      </p:sp>
    </p:spTree>
    <p:extLst>
      <p:ext uri="{BB962C8B-B14F-4D97-AF65-F5344CB8AC3E}">
        <p14:creationId xmlns:p14="http://schemas.microsoft.com/office/powerpoint/2010/main" val="3826408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 Tendler response to </a:t>
            </a:r>
            <a:r>
              <a:rPr lang="en-US" dirty="0" err="1"/>
              <a:t>Zweibel</a:t>
            </a:r>
            <a:endParaRPr lang="en-US" dirty="0"/>
          </a:p>
        </p:txBody>
      </p:sp>
      <p:sp>
        <p:nvSpPr>
          <p:cNvPr id="5" name="Content Placeholder 4"/>
          <p:cNvSpPr>
            <a:spLocks noGrp="1"/>
          </p:cNvSpPr>
          <p:nvPr>
            <p:ph idx="1"/>
          </p:nvPr>
        </p:nvSpPr>
        <p:spPr/>
        <p:txBody>
          <a:bodyPr/>
          <a:lstStyle/>
          <a:p>
            <a:r>
              <a:rPr lang="en-US" dirty="0"/>
              <a:t>“Now to resolve the confusion in the minds of those whose background does not include training in Torah law and/or biomedical sciences”</a:t>
            </a:r>
          </a:p>
          <a:p>
            <a:r>
              <a:rPr lang="en-US" dirty="0"/>
              <a:t>Brain stem death does not mean that the brain has died</a:t>
            </a:r>
          </a:p>
          <a:p>
            <a:r>
              <a:rPr lang="en-US" dirty="0"/>
              <a:t>(Chullin 21a) anatomic decapitation is not an absolute requirement</a:t>
            </a:r>
          </a:p>
          <a:p>
            <a:r>
              <a:rPr lang="en-US" dirty="0"/>
              <a:t>If the connection(circulatory or neurological) connection between brain and body is interrupted the entire body is dead.</a:t>
            </a:r>
          </a:p>
          <a:p>
            <a:r>
              <a:rPr lang="en-US" dirty="0"/>
              <a:t>The entry criteria is someone who ‘appears’ clinically dead</a:t>
            </a:r>
          </a:p>
          <a:p>
            <a:endParaRPr lang="en-US" dirty="0"/>
          </a:p>
        </p:txBody>
      </p:sp>
    </p:spTree>
    <p:extLst>
      <p:ext uri="{BB962C8B-B14F-4D97-AF65-F5344CB8AC3E}">
        <p14:creationId xmlns:p14="http://schemas.microsoft.com/office/powerpoint/2010/main" val="69934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endParaRPr lang="en-US" dirty="0"/>
          </a:p>
        </p:txBody>
      </p:sp>
      <p:sp>
        <p:nvSpPr>
          <p:cNvPr id="3" name="Content Placeholder 2"/>
          <p:cNvSpPr>
            <a:spLocks noGrp="1"/>
          </p:cNvSpPr>
          <p:nvPr>
            <p:ph idx="1"/>
          </p:nvPr>
        </p:nvSpPr>
        <p:spPr/>
        <p:txBody>
          <a:bodyPr/>
          <a:lstStyle/>
          <a:p>
            <a:r>
              <a:rPr lang="en-US" dirty="0"/>
              <a:t>“The reliance of traditional Torah law on the laws of science to make its rulings is the result of the Jewish definition of monotheism that declares total identity between the God that gave us the laws of nature and the God that gave us His ethical principles on Mount Sinai.”</a:t>
            </a:r>
          </a:p>
          <a:p>
            <a:endParaRPr lang="en-US" dirty="0"/>
          </a:p>
          <a:p>
            <a:r>
              <a:rPr lang="en-US" dirty="0"/>
              <a:t>Regrettably, too many have become spokesmen for the Orthodox Jewish position despite their unfamiliarity with God’s natural laws, or His rules for human conduct or both.</a:t>
            </a:r>
          </a:p>
          <a:p>
            <a:endParaRPr lang="en-US" dirty="0"/>
          </a:p>
        </p:txBody>
      </p:sp>
    </p:spTree>
    <p:extLst>
      <p:ext uri="{BB962C8B-B14F-4D97-AF65-F5344CB8AC3E}">
        <p14:creationId xmlns:p14="http://schemas.microsoft.com/office/powerpoint/2010/main" val="39195544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RCA critique of R. Moshe YD 3 132</a:t>
            </a:r>
          </a:p>
        </p:txBody>
      </p:sp>
      <p:sp>
        <p:nvSpPr>
          <p:cNvPr id="3" name="Content Placeholder 2"/>
          <p:cNvSpPr>
            <a:spLocks noGrp="1"/>
          </p:cNvSpPr>
          <p:nvPr>
            <p:ph idx="1"/>
          </p:nvPr>
        </p:nvSpPr>
        <p:spPr/>
        <p:txBody>
          <a:bodyPr/>
          <a:lstStyle/>
          <a:p>
            <a:r>
              <a:rPr lang="en-US" dirty="0"/>
              <a:t>“Some have suggested have suggested that the heart is also not beating in this case”</a:t>
            </a:r>
          </a:p>
          <a:p>
            <a:r>
              <a:rPr lang="en-US" dirty="0"/>
              <a:t>“this approach might be suggesting is that it could be speaking of an accident victim who is receiving mechanical support for both respiration and cardiac activity”</a:t>
            </a:r>
          </a:p>
          <a:p>
            <a:r>
              <a:rPr lang="en-US" dirty="0"/>
              <a:t>“R. Feinstein in 1978(HM 2 72) re-affirmed that heart transplants were assur”</a:t>
            </a:r>
          </a:p>
          <a:p>
            <a:endParaRPr lang="en-US" dirty="0"/>
          </a:p>
        </p:txBody>
      </p:sp>
    </p:spTree>
    <p:extLst>
      <p:ext uri="{BB962C8B-B14F-4D97-AF65-F5344CB8AC3E}">
        <p14:creationId xmlns:p14="http://schemas.microsoft.com/office/powerpoint/2010/main" val="1876648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RCA critique of the Bondi letter</a:t>
            </a:r>
          </a:p>
        </p:txBody>
      </p:sp>
      <p:sp>
        <p:nvSpPr>
          <p:cNvPr id="3" name="Content Placeholder 2"/>
          <p:cNvSpPr>
            <a:spLocks noGrp="1"/>
          </p:cNvSpPr>
          <p:nvPr>
            <p:ph idx="1"/>
          </p:nvPr>
        </p:nvSpPr>
        <p:spPr/>
        <p:txBody>
          <a:bodyPr/>
          <a:lstStyle/>
          <a:p>
            <a:r>
              <a:rPr lang="en-US" dirty="0"/>
              <a:t>“It is generally agreed and uncontroversial that this letter was not penned by Rav Moshe.”</a:t>
            </a:r>
          </a:p>
          <a:p>
            <a:r>
              <a:rPr lang="en-US" dirty="0"/>
              <a:t>“Even were the letter to be a genuine expression of the opinion of Rav Feinstein…”</a:t>
            </a:r>
          </a:p>
          <a:p>
            <a:r>
              <a:rPr lang="en-US" dirty="0"/>
              <a:t>R. Asher Bush  “[when you(NS) call upon us to correct misinformation]. Was this same call made to Rabbi Tendler when he has done that?...” </a:t>
            </a:r>
          </a:p>
        </p:txBody>
      </p:sp>
    </p:spTree>
    <p:extLst>
      <p:ext uri="{BB962C8B-B14F-4D97-AF65-F5344CB8AC3E}">
        <p14:creationId xmlns:p14="http://schemas.microsoft.com/office/powerpoint/2010/main" val="4082328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critiques of R. Tendler and Feinstein</a:t>
            </a:r>
          </a:p>
        </p:txBody>
      </p:sp>
      <p:sp>
        <p:nvSpPr>
          <p:cNvPr id="3" name="Content Placeholder 2"/>
          <p:cNvSpPr>
            <a:spLocks noGrp="1"/>
          </p:cNvSpPr>
          <p:nvPr>
            <p:ph idx="1"/>
          </p:nvPr>
        </p:nvSpPr>
        <p:spPr/>
        <p:txBody>
          <a:bodyPr/>
          <a:lstStyle/>
          <a:p>
            <a:r>
              <a:rPr lang="en-US" dirty="0"/>
              <a:t>They don’t give viable alternatives</a:t>
            </a:r>
          </a:p>
          <a:p>
            <a:r>
              <a:rPr lang="en-US" dirty="0"/>
              <a:t>Options- vital motion, 3 organ theory</a:t>
            </a:r>
          </a:p>
          <a:p>
            <a:r>
              <a:rPr lang="en-US" dirty="0"/>
              <a:t>Use of Rashi</a:t>
            </a:r>
          </a:p>
        </p:txBody>
      </p:sp>
    </p:spTree>
    <p:extLst>
      <p:ext uri="{BB962C8B-B14F-4D97-AF65-F5344CB8AC3E}">
        <p14:creationId xmlns:p14="http://schemas.microsoft.com/office/powerpoint/2010/main" val="1466170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Death is the irreversible cessation of breathing in the context of something more, and it is very clear that the ‘something more’ doesn’t have to be heart function.</a:t>
            </a:r>
          </a:p>
          <a:p>
            <a:r>
              <a:rPr lang="en-US" dirty="0"/>
              <a:t>Options</a:t>
            </a:r>
          </a:p>
          <a:p>
            <a:pPr lvl="1"/>
            <a:r>
              <a:rPr lang="en-US" dirty="0"/>
              <a:t>Physiological decapitation?</a:t>
            </a:r>
          </a:p>
          <a:p>
            <a:pPr lvl="1"/>
            <a:r>
              <a:rPr lang="en-US" dirty="0"/>
              <a:t>Looks dead- no observable neurological function</a:t>
            </a:r>
          </a:p>
          <a:p>
            <a:pPr lvl="1"/>
            <a:r>
              <a:rPr lang="en-US" dirty="0"/>
              <a:t>Emphasis on physiological decapitation allowed the critics to construct opposition based on changes in scientific understanding</a:t>
            </a:r>
          </a:p>
          <a:p>
            <a:pPr lvl="1"/>
            <a:endParaRPr lang="en-US" dirty="0"/>
          </a:p>
        </p:txBody>
      </p:sp>
    </p:spTree>
    <p:extLst>
      <p:ext uri="{BB962C8B-B14F-4D97-AF65-F5344CB8AC3E}">
        <p14:creationId xmlns:p14="http://schemas.microsoft.com/office/powerpoint/2010/main" val="1267882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last case</a:t>
            </a:r>
          </a:p>
        </p:txBody>
      </p:sp>
      <p:sp>
        <p:nvSpPr>
          <p:cNvPr id="3" name="Content Placeholder 2"/>
          <p:cNvSpPr>
            <a:spLocks noGrp="1"/>
          </p:cNvSpPr>
          <p:nvPr>
            <p:ph idx="1"/>
          </p:nvPr>
        </p:nvSpPr>
        <p:spPr/>
        <p:txBody>
          <a:bodyPr/>
          <a:lstStyle/>
          <a:p>
            <a:r>
              <a:rPr lang="en-US" dirty="0"/>
              <a:t>1977</a:t>
            </a:r>
          </a:p>
          <a:p>
            <a:r>
              <a:rPr lang="en-US" dirty="0"/>
              <a:t>One 6 chambered heart</a:t>
            </a:r>
          </a:p>
          <a:p>
            <a:r>
              <a:rPr lang="en-US" dirty="0"/>
              <a:t>Determined that if they remained joined, they both would die</a:t>
            </a:r>
          </a:p>
          <a:p>
            <a:r>
              <a:rPr lang="en-US" dirty="0"/>
              <a:t>Only Baby B could survive if they were separated</a:t>
            </a:r>
          </a:p>
          <a:p>
            <a:r>
              <a:rPr lang="en-US" dirty="0"/>
              <a:t>R. Tendler discussed it with R. Moshe</a:t>
            </a:r>
          </a:p>
          <a:p>
            <a:r>
              <a:rPr lang="en-US" dirty="0"/>
              <a:t>Twins were separated by Dr. C. Everett Koop</a:t>
            </a:r>
          </a:p>
        </p:txBody>
      </p:sp>
    </p:spTree>
    <p:extLst>
      <p:ext uri="{BB962C8B-B14F-4D97-AF65-F5344CB8AC3E}">
        <p14:creationId xmlns:p14="http://schemas.microsoft.com/office/powerpoint/2010/main" val="32878158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1000" y="1009650"/>
            <a:ext cx="3810000" cy="4838700"/>
          </a:xfrm>
          <a:prstGeom prst="rect">
            <a:avLst/>
          </a:prstGeom>
        </p:spPr>
      </p:pic>
    </p:spTree>
    <p:extLst>
      <p:ext uri="{BB962C8B-B14F-4D97-AF65-F5344CB8AC3E}">
        <p14:creationId xmlns:p14="http://schemas.microsoft.com/office/powerpoint/2010/main" val="713694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78373" y="0"/>
            <a:ext cx="4835253" cy="6858000"/>
          </a:xfrm>
          <a:prstGeom prst="rect">
            <a:avLst/>
          </a:prstGeom>
        </p:spPr>
      </p:pic>
    </p:spTree>
    <p:extLst>
      <p:ext uri="{BB962C8B-B14F-4D97-AF65-F5344CB8AC3E}">
        <p14:creationId xmlns:p14="http://schemas.microsoft.com/office/powerpoint/2010/main" val="3190080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determine life and death?</a:t>
            </a:r>
          </a:p>
        </p:txBody>
      </p:sp>
      <p:sp>
        <p:nvSpPr>
          <p:cNvPr id="3" name="Content Placeholder 2"/>
          <p:cNvSpPr>
            <a:spLocks noGrp="1"/>
          </p:cNvSpPr>
          <p:nvPr>
            <p:ph idx="1"/>
          </p:nvPr>
        </p:nvSpPr>
        <p:spPr/>
        <p:txBody>
          <a:bodyPr/>
          <a:lstStyle/>
          <a:p>
            <a:r>
              <a:rPr lang="en-US" dirty="0"/>
              <a:t>Circulation- one or two children?</a:t>
            </a:r>
          </a:p>
          <a:p>
            <a:r>
              <a:rPr lang="en-US" dirty="0"/>
              <a:t>(non-neurological) vital motion?</a:t>
            </a:r>
          </a:p>
          <a:p>
            <a:r>
              <a:rPr lang="en-US" dirty="0"/>
              <a:t>Neurological function?</a:t>
            </a:r>
          </a:p>
          <a:p>
            <a:r>
              <a:rPr lang="en-US" dirty="0"/>
              <a:t>Do we want to claim that individual cellular life of neurons are human life?</a:t>
            </a:r>
          </a:p>
        </p:txBody>
      </p:sp>
    </p:spTree>
    <p:extLst>
      <p:ext uri="{BB962C8B-B14F-4D97-AF65-F5344CB8AC3E}">
        <p14:creationId xmlns:p14="http://schemas.microsoft.com/office/powerpoint/2010/main" val="11492244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16468" y="1640033"/>
            <a:ext cx="6359063" cy="3577934"/>
          </a:xfrm>
          <a:prstGeom prst="rect">
            <a:avLst/>
          </a:prstGeom>
        </p:spPr>
      </p:pic>
    </p:spTree>
    <p:extLst>
      <p:ext uri="{BB962C8B-B14F-4D97-AF65-F5344CB8AC3E}">
        <p14:creationId xmlns:p14="http://schemas.microsoft.com/office/powerpoint/2010/main" val="22703188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r>
              <a:rPr lang="en-US" dirty="0"/>
              <a:t>Questions and comments</a:t>
            </a:r>
          </a:p>
          <a:p>
            <a:endParaRPr lang="en-US" dirty="0"/>
          </a:p>
        </p:txBody>
      </p:sp>
    </p:spTree>
    <p:extLst>
      <p:ext uri="{BB962C8B-B14F-4D97-AF65-F5344CB8AC3E}">
        <p14:creationId xmlns:p14="http://schemas.microsoft.com/office/powerpoint/2010/main" val="389735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a:t>
            </a:r>
          </a:p>
        </p:txBody>
      </p:sp>
      <p:sp>
        <p:nvSpPr>
          <p:cNvPr id="3" name="Content Placeholder 2"/>
          <p:cNvSpPr>
            <a:spLocks noGrp="1"/>
          </p:cNvSpPr>
          <p:nvPr>
            <p:ph idx="1"/>
          </p:nvPr>
        </p:nvSpPr>
        <p:spPr/>
        <p:txBody>
          <a:bodyPr/>
          <a:lstStyle/>
          <a:p>
            <a:r>
              <a:rPr lang="en-US" dirty="0"/>
              <a:t>The heart has its own pacemaker and will beat as long as it receives oxygenated blood(which it supplies to itself)</a:t>
            </a:r>
          </a:p>
          <a:p>
            <a:r>
              <a:rPr lang="en-US" dirty="0"/>
              <a:t>The brain makes the diaphragm move and breathing stops when the brain stops</a:t>
            </a:r>
          </a:p>
          <a:p>
            <a:r>
              <a:rPr lang="en-US" dirty="0"/>
              <a:t>Without oxygenated blood, the organs of the body fail at different rates and permanent damage sets in at different rates</a:t>
            </a:r>
          </a:p>
          <a:p>
            <a:endParaRPr lang="en-US" dirty="0"/>
          </a:p>
        </p:txBody>
      </p:sp>
    </p:spTree>
    <p:extLst>
      <p:ext uri="{BB962C8B-B14F-4D97-AF65-F5344CB8AC3E}">
        <p14:creationId xmlns:p14="http://schemas.microsoft.com/office/powerpoint/2010/main" val="1417190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916468" y="1640033"/>
            <a:ext cx="6359063" cy="3577934"/>
          </a:xfrm>
          <a:prstGeom prst="rect">
            <a:avLst/>
          </a:prstGeom>
        </p:spPr>
      </p:pic>
    </p:spTree>
    <p:extLst>
      <p:ext uri="{BB962C8B-B14F-4D97-AF65-F5344CB8AC3E}">
        <p14:creationId xmlns:p14="http://schemas.microsoft.com/office/powerpoint/2010/main" val="145592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source discussing?</a:t>
            </a:r>
          </a:p>
        </p:txBody>
      </p:sp>
      <p:sp>
        <p:nvSpPr>
          <p:cNvPr id="3" name="Content Placeholder 2"/>
          <p:cNvSpPr>
            <a:spLocks noGrp="1"/>
          </p:cNvSpPr>
          <p:nvPr>
            <p:ph idx="1"/>
          </p:nvPr>
        </p:nvSpPr>
        <p:spPr/>
        <p:txBody>
          <a:bodyPr/>
          <a:lstStyle/>
          <a:p>
            <a:r>
              <a:rPr lang="en-US" dirty="0"/>
              <a:t>Concept- what is the essence of life?</a:t>
            </a:r>
          </a:p>
          <a:p>
            <a:r>
              <a:rPr lang="en-US" dirty="0"/>
              <a:t>Criteria- what tests and what results reveal life present or not?</a:t>
            </a:r>
          </a:p>
        </p:txBody>
      </p:sp>
    </p:spTree>
    <p:extLst>
      <p:ext uri="{BB962C8B-B14F-4D97-AF65-F5344CB8AC3E}">
        <p14:creationId xmlns:p14="http://schemas.microsoft.com/office/powerpoint/2010/main" val="347871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p:sp>
        <p:nvSpPr>
          <p:cNvPr id="3" name="Content Placeholder 2"/>
          <p:cNvSpPr>
            <a:spLocks noGrp="1"/>
          </p:cNvSpPr>
          <p:nvPr>
            <p:ph idx="1"/>
          </p:nvPr>
        </p:nvSpPr>
        <p:spPr/>
        <p:txBody>
          <a:bodyPr>
            <a:normAutofit/>
          </a:bodyPr>
          <a:lstStyle/>
          <a:p>
            <a:r>
              <a:rPr lang="en-US" dirty="0"/>
              <a:t>Cessation of function of one crucial organ implies cessation of all organ function</a:t>
            </a:r>
          </a:p>
          <a:p>
            <a:r>
              <a:rPr lang="en-US" dirty="0"/>
              <a:t>Artificial respiration</a:t>
            </a:r>
          </a:p>
          <a:p>
            <a:r>
              <a:rPr lang="en-US" dirty="0"/>
              <a:t>Artificial circulation</a:t>
            </a:r>
          </a:p>
          <a:p>
            <a:r>
              <a:rPr lang="en-US" dirty="0"/>
              <a:t>Myth of body unity</a:t>
            </a:r>
          </a:p>
          <a:p>
            <a:r>
              <a:rPr lang="en-US" dirty="0"/>
              <a:t>Once the myth of body unity is discarded, it is necessary to identify what part of the body is crucial to human life.</a:t>
            </a:r>
          </a:p>
          <a:p>
            <a:r>
              <a:rPr lang="en-US" dirty="0"/>
              <a:t>Those who mention circulation without specifying where the circulation has to go and what function the circulation has to support are operating under the myth of body unity.</a:t>
            </a:r>
          </a:p>
          <a:p>
            <a:r>
              <a:rPr lang="en-US" dirty="0"/>
              <a:t>What anatomy and/or function define a human body?</a:t>
            </a:r>
          </a:p>
        </p:txBody>
      </p:sp>
    </p:spTree>
    <p:extLst>
      <p:ext uri="{BB962C8B-B14F-4D97-AF65-F5344CB8AC3E}">
        <p14:creationId xmlns:p14="http://schemas.microsoft.com/office/powerpoint/2010/main" val="32692157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3714</TotalTime>
  <Words>5076</Words>
  <Application>Microsoft Office PowerPoint</Application>
  <PresentationFormat>Widescreen</PresentationFormat>
  <Paragraphs>287</Paragraphs>
  <Slides>70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Trebuchet MS</vt:lpstr>
      <vt:lpstr>Wingdings 3</vt:lpstr>
      <vt:lpstr>Facet</vt:lpstr>
      <vt:lpstr>R. Moshe Tendler z’tl and the Halachic Definition of Death</vt:lpstr>
      <vt:lpstr>Disclosure</vt:lpstr>
      <vt:lpstr>Brief Biography</vt:lpstr>
      <vt:lpstr>PowerPoint Presentation</vt:lpstr>
      <vt:lpstr>Context</vt:lpstr>
      <vt:lpstr> </vt:lpstr>
      <vt:lpstr>Anatomy</vt:lpstr>
      <vt:lpstr>What is the source discussing?</vt:lpstr>
      <vt:lpstr>assumptions</vt:lpstr>
      <vt:lpstr>Early Modern context- theoretical versus practical</vt:lpstr>
      <vt:lpstr>Harvard Criteria</vt:lpstr>
      <vt:lpstr>Another option- brainstem death</vt:lpstr>
      <vt:lpstr>Conceptual options- Harvard criteria didn’t provide a concept of why cessation of brain function was death</vt:lpstr>
      <vt:lpstr>Halachic options</vt:lpstr>
      <vt:lpstr>Something to consider</vt:lpstr>
      <vt:lpstr>The First Halachic suggestion for brain death</vt:lpstr>
      <vt:lpstr>R. Tendler</vt:lpstr>
      <vt:lpstr>JAMA article</vt:lpstr>
      <vt:lpstr>JAMA article cont</vt:lpstr>
      <vt:lpstr>JAMA (one more)</vt:lpstr>
      <vt:lpstr>JAMA (last one?)</vt:lpstr>
      <vt:lpstr>PowerPoint Presentation</vt:lpstr>
      <vt:lpstr>Halacha Bulletin(renamed Practical Medical Halacha)</vt:lpstr>
      <vt:lpstr>The role of R. Moshe Feinstein</vt:lpstr>
      <vt:lpstr>Definition of Death(separate from the R. Moshe teshuva)  </vt:lpstr>
      <vt:lpstr>Practical Medial Halacha (Abstract of the responsum from R. Moshe Feinstein), May 1976 </vt:lpstr>
      <vt:lpstr>PMH</vt:lpstr>
      <vt:lpstr>PMH Rav Tendler’s explanatory comments, May 1976</vt:lpstr>
      <vt:lpstr>PMH Tendler(cont)</vt:lpstr>
      <vt:lpstr>Tendler cont</vt:lpstr>
      <vt:lpstr>Other writings by R. Tendler</vt:lpstr>
      <vt:lpstr>“In response to an Opposing Viewpoint on Brain death” JAMA My 9 1980 243:18 pp1808-9</vt:lpstr>
      <vt:lpstr>“Definition of Death in Judaism” Fred Rosner and Moshe Tendler. Journal of Halacha and Contemporary Society 1989 pp14-31</vt:lpstr>
      <vt:lpstr>Rosner/Tendler cont</vt:lpstr>
      <vt:lpstr>PowerPoint Presentation</vt:lpstr>
      <vt:lpstr>R. JD Bleich</vt:lpstr>
      <vt:lpstr>Rabbi Bleich’s understanding in 1977</vt:lpstr>
      <vt:lpstr>Rabbi Bleich’s critique 1977</vt:lpstr>
      <vt:lpstr>Rabbi Bleich 1977</vt:lpstr>
      <vt:lpstr>Rabbi Bleich 1977</vt:lpstr>
      <vt:lpstr>Rosner 1983</vt:lpstr>
      <vt:lpstr>Rosner 1983</vt:lpstr>
      <vt:lpstr>Israeli Chief Rabbinate</vt:lpstr>
      <vt:lpstr>Rabbinical Council of America</vt:lpstr>
      <vt:lpstr>Critique of R. Tendler</vt:lpstr>
      <vt:lpstr>R. Bleich (1989)</vt:lpstr>
      <vt:lpstr>R. Bleich 1989- tries to insert heart function into R. Feinstein’s psak</vt:lpstr>
      <vt:lpstr>R. Bleich 1991</vt:lpstr>
      <vt:lpstr>RSZA quoted in Nishmat Avraham- 339.2</vt:lpstr>
      <vt:lpstr>PowerPoint Presentation</vt:lpstr>
      <vt:lpstr>Letter first published in Assia</vt:lpstr>
      <vt:lpstr>Response of RSZA to the letter</vt:lpstr>
      <vt:lpstr>R. David Feinstein Kislev Taf Shin Nun Gimmel</vt:lpstr>
      <vt:lpstr>The Agudah- Chaim Dovid Zwiebel</vt:lpstr>
      <vt:lpstr>What about the responsa labelling heart transplants as double murder?</vt:lpstr>
      <vt:lpstr>Dr. Fred Rosner on R. Moshe on heart transplants(1969)</vt:lpstr>
      <vt:lpstr>Rosner(heart transplantation 1970)</vt:lpstr>
      <vt:lpstr>Rosner(continued)</vt:lpstr>
      <vt:lpstr>R. Tendler response to Zweibel</vt:lpstr>
      <vt:lpstr>RCA critique of R. Moshe YD 3 132</vt:lpstr>
      <vt:lpstr>RCA critique of the Bondi letter</vt:lpstr>
      <vt:lpstr>Problems with critiques of R. Tendler and Feinstein</vt:lpstr>
      <vt:lpstr>Conclusions</vt:lpstr>
      <vt:lpstr>One last case</vt:lpstr>
      <vt:lpstr>PowerPoint Presentation</vt:lpstr>
      <vt:lpstr>PowerPoint Presentation</vt:lpstr>
      <vt:lpstr>How do we determine life and death?</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Moshe Tendler z’tl and the Halachic Definition of Death</dc:title>
  <dc:creator>hillel stadlan</dc:creator>
  <cp:lastModifiedBy>HOD Society2</cp:lastModifiedBy>
  <cp:revision>60</cp:revision>
  <dcterms:created xsi:type="dcterms:W3CDTF">2021-10-24T15:34:31Z</dcterms:created>
  <dcterms:modified xsi:type="dcterms:W3CDTF">2021-11-08T22:14:47Z</dcterms:modified>
</cp:coreProperties>
</file>